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8" r:id="rId2"/>
    <p:sldId id="290" r:id="rId3"/>
    <p:sldId id="256" r:id="rId4"/>
    <p:sldId id="257" r:id="rId5"/>
    <p:sldId id="308" r:id="rId6"/>
    <p:sldId id="309" r:id="rId7"/>
    <p:sldId id="291" r:id="rId8"/>
    <p:sldId id="266" r:id="rId9"/>
    <p:sldId id="294" r:id="rId10"/>
    <p:sldId id="281" r:id="rId11"/>
    <p:sldId id="282" r:id="rId12"/>
    <p:sldId id="283" r:id="rId13"/>
    <p:sldId id="303" r:id="rId14"/>
    <p:sldId id="292" r:id="rId15"/>
    <p:sldId id="280" r:id="rId16"/>
    <p:sldId id="293" r:id="rId17"/>
    <p:sldId id="296" r:id="rId18"/>
    <p:sldId id="295" r:id="rId19"/>
    <p:sldId id="297" r:id="rId20"/>
    <p:sldId id="286" r:id="rId21"/>
    <p:sldId id="298" r:id="rId22"/>
    <p:sldId id="302" r:id="rId23"/>
    <p:sldId id="287" r:id="rId24"/>
    <p:sldId id="304" r:id="rId25"/>
    <p:sldId id="312" r:id="rId26"/>
    <p:sldId id="313" r:id="rId27"/>
    <p:sldId id="306" r:id="rId28"/>
    <p:sldId id="307" r:id="rId29"/>
    <p:sldId id="310" r:id="rId30"/>
    <p:sldId id="27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94595" autoAdjust="0"/>
  </p:normalViewPr>
  <p:slideViewPr>
    <p:cSldViewPr>
      <p:cViewPr varScale="1">
        <p:scale>
          <a:sx n="79" d="100"/>
          <a:sy n="79" d="100"/>
        </p:scale>
        <p:origin x="1656" y="77"/>
      </p:cViewPr>
      <p:guideLst>
        <p:guide orient="horz" pos="2160"/>
        <p:guide pos="2880"/>
      </p:guideLst>
    </p:cSldViewPr>
  </p:slideViewPr>
  <p:outlineViewPr>
    <p:cViewPr>
      <p:scale>
        <a:sx n="33" d="100"/>
        <a:sy n="33" d="100"/>
      </p:scale>
      <p:origin x="48" y="1984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827F-2E17-4959-9965-0E0A8924B739}" type="datetimeFigureOut">
              <a:rPr lang="en-IN" smtClean="0"/>
              <a:pPr/>
              <a:t>22-09-2020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84E7B-6DFA-4E89-94EB-FE839B533CD9}" type="slidenum">
              <a:rPr lang="en-IN" smtClean="0"/>
              <a:pPr/>
              <a:t>‹#›</a:t>
            </a:fld>
            <a:endParaRPr lang="en-IN"/>
          </a:p>
        </p:txBody>
      </p:sp>
    </p:spTree>
    <p:extLst>
      <p:ext uri="{BB962C8B-B14F-4D97-AF65-F5344CB8AC3E}">
        <p14:creationId xmlns:p14="http://schemas.microsoft.com/office/powerpoint/2010/main" val="486188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B84E7B-6DFA-4E89-94EB-FE839B533CD9}" type="slidenum">
              <a:rPr lang="en-IN" smtClean="0"/>
              <a:pPr/>
              <a:t>17</a:t>
            </a:fld>
            <a:endParaRPr lang="en-IN"/>
          </a:p>
        </p:txBody>
      </p:sp>
    </p:spTree>
    <p:extLst>
      <p:ext uri="{BB962C8B-B14F-4D97-AF65-F5344CB8AC3E}">
        <p14:creationId xmlns:p14="http://schemas.microsoft.com/office/powerpoint/2010/main" val="300978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457200"/>
            <a:ext cx="8229600" cy="1524000"/>
          </a:xfrm>
        </p:spPr>
        <p:txBody>
          <a:bodyPr>
            <a:noAutofit/>
          </a:bodyPr>
          <a:lstStyle/>
          <a:p>
            <a:r>
              <a:rPr lang="en-US" sz="3200" b="1" dirty="0" smtClean="0">
                <a:latin typeface="Times New Roman" panose="02020603050405020304" pitchFamily="18" charset="0"/>
                <a:cs typeface="Times New Roman" pitchFamily="18" charset="0"/>
              </a:rPr>
              <a:t>Machine Learning Approach for Predicting the Smoking Behavior Among Adolescents</a:t>
            </a:r>
            <a:br>
              <a:rPr lang="en-US" sz="3200" b="1" dirty="0" smtClean="0">
                <a:latin typeface="Times New Roman" panose="02020603050405020304" pitchFamily="18" charset="0"/>
                <a:cs typeface="Times New Roman" pitchFamily="18" charset="0"/>
              </a:rPr>
            </a:br>
            <a:endParaRPr lang="en-US" sz="3200" b="1"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sz="half" idx="1"/>
          </p:nvPr>
        </p:nvSpPr>
        <p:spPr>
          <a:xfrm>
            <a:off x="457200" y="2649166"/>
            <a:ext cx="4038600" cy="3535363"/>
          </a:xfrm>
        </p:spPr>
        <p:txBody>
          <a:bodyPr/>
          <a:lstStyle/>
          <a:p>
            <a:pPr>
              <a:buNone/>
            </a:pPr>
            <a:r>
              <a:rPr lang="en-US" sz="2400" b="1" smtClean="0"/>
              <a:t>     </a:t>
            </a:r>
            <a:r>
              <a:rPr lang="en-US" sz="2400" b="1" smtClean="0"/>
              <a:t>Guide</a:t>
            </a:r>
            <a:r>
              <a:rPr lang="en-US" sz="2400" b="1" smtClean="0"/>
              <a:t>:</a:t>
            </a:r>
            <a:endParaRPr lang="en-US" sz="2400" b="1" dirty="0" smtClean="0"/>
          </a:p>
          <a:p>
            <a:pPr>
              <a:buFont typeface="Wingdings" pitchFamily="2" charset="2"/>
              <a:buChar char="Ø"/>
            </a:pPr>
            <a:r>
              <a:rPr lang="en-US" sz="2000" dirty="0" err="1" smtClean="0"/>
              <a:t>Mrs.X.Anitha</a:t>
            </a:r>
            <a:r>
              <a:rPr lang="en-US" sz="2000" dirty="0" smtClean="0"/>
              <a:t> </a:t>
            </a:r>
            <a:r>
              <a:rPr lang="en-US" sz="2000" dirty="0" err="1"/>
              <a:t>S</a:t>
            </a:r>
            <a:r>
              <a:rPr lang="en-US" sz="2000" dirty="0" err="1" smtClean="0"/>
              <a:t>afarin</a:t>
            </a:r>
            <a:r>
              <a:rPr lang="en-US" sz="2000" dirty="0" smtClean="0"/>
              <a:t>           </a:t>
            </a:r>
          </a:p>
          <a:p>
            <a:pPr>
              <a:buNone/>
            </a:pPr>
            <a:r>
              <a:rPr lang="en-US" sz="2000" dirty="0" smtClean="0"/>
              <a:t>      Associate Professor</a:t>
            </a:r>
          </a:p>
          <a:p>
            <a:pPr>
              <a:buNone/>
            </a:pPr>
            <a:r>
              <a:rPr lang="en-US" sz="2000" dirty="0" smtClean="0"/>
              <a:t>      Dept of CSE</a:t>
            </a:r>
          </a:p>
          <a:p>
            <a:pPr>
              <a:buNone/>
            </a:pPr>
            <a:r>
              <a:rPr lang="en-US" sz="2000" dirty="0" smtClean="0"/>
              <a:t>      MNMJEC</a:t>
            </a:r>
          </a:p>
          <a:p>
            <a:endParaRPr lang="en-US" dirty="0"/>
          </a:p>
        </p:txBody>
      </p:sp>
      <p:sp>
        <p:nvSpPr>
          <p:cNvPr id="12" name="Content Placeholder 11"/>
          <p:cNvSpPr>
            <a:spLocks noGrp="1"/>
          </p:cNvSpPr>
          <p:nvPr>
            <p:ph sz="half" idx="2"/>
          </p:nvPr>
        </p:nvSpPr>
        <p:spPr>
          <a:xfrm>
            <a:off x="4648200" y="2590800"/>
            <a:ext cx="4038600" cy="3535363"/>
          </a:xfrm>
        </p:spPr>
        <p:txBody>
          <a:bodyPr/>
          <a:lstStyle/>
          <a:p>
            <a:pPr>
              <a:buNone/>
            </a:pPr>
            <a:r>
              <a:rPr lang="en-US" sz="3500" b="1" dirty="0" smtClean="0"/>
              <a:t>	</a:t>
            </a:r>
            <a:r>
              <a:rPr lang="en-US" sz="2400" b="1" dirty="0" smtClean="0"/>
              <a:t>Team Members:</a:t>
            </a:r>
          </a:p>
          <a:p>
            <a:pPr>
              <a:buFont typeface="Wingdings" pitchFamily="2" charset="2"/>
              <a:buChar char="Ø"/>
            </a:pPr>
            <a:r>
              <a:rPr lang="en-US" sz="2000" dirty="0" err="1" smtClean="0"/>
              <a:t>Akshath</a:t>
            </a:r>
            <a:r>
              <a:rPr lang="en-US" sz="2000" dirty="0" smtClean="0"/>
              <a:t> D </a:t>
            </a:r>
            <a:r>
              <a:rPr lang="en-US" sz="2000" dirty="0" err="1" smtClean="0"/>
              <a:t>Patni</a:t>
            </a:r>
            <a:endParaRPr lang="en-US" sz="2000" dirty="0" smtClean="0"/>
          </a:p>
          <a:p>
            <a:pPr>
              <a:buFont typeface="Wingdings" pitchFamily="2" charset="2"/>
              <a:buChar char="Ø"/>
            </a:pPr>
            <a:r>
              <a:rPr lang="en-US" sz="2000" dirty="0" err="1" smtClean="0"/>
              <a:t>Dhumavat</a:t>
            </a:r>
            <a:r>
              <a:rPr lang="en-US" sz="2000" dirty="0" smtClean="0"/>
              <a:t> </a:t>
            </a:r>
            <a:r>
              <a:rPr lang="en-US" sz="2000" dirty="0" err="1" smtClean="0"/>
              <a:t>Shubham</a:t>
            </a:r>
            <a:endParaRPr lang="en-US" sz="2000" dirty="0" smtClean="0"/>
          </a:p>
          <a:p>
            <a:pPr>
              <a:buFont typeface="Wingdings" pitchFamily="2" charset="2"/>
              <a:buChar char="Ø"/>
            </a:pPr>
            <a:r>
              <a:rPr lang="en-US" sz="2000" dirty="0" smtClean="0"/>
              <a:t>T Ganpath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533400"/>
          </a:xfrm>
        </p:spPr>
        <p:txBody>
          <a:bodyPr>
            <a:normAutofit/>
          </a:bodyPr>
          <a:lstStyle/>
          <a:p>
            <a:r>
              <a:rPr lang="en-US" sz="2400" b="1" dirty="0" smtClean="0">
                <a:latin typeface="Times New Roman" panose="02020603050405020304" pitchFamily="18" charset="0"/>
                <a:cs typeface="Times New Roman" panose="02020603050405020304" pitchFamily="18" charset="0"/>
              </a:rPr>
              <a:t> Gaussian Naive Bayes Classiﬁer</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533400"/>
                <a:ext cx="8229600" cy="6096000"/>
              </a:xfrm>
            </p:spPr>
            <p:txBody>
              <a:bodyPr anchor="ctr">
                <a:normAutofit/>
              </a:bodyPr>
              <a:lstStyle/>
              <a:p>
                <a:pPr algn="just"/>
                <a:r>
                  <a:rPr lang="en-US" sz="2000" dirty="0" smtClean="0">
                    <a:latin typeface="Times New Roman" panose="02020603050405020304" pitchFamily="18" charset="0"/>
                    <a:cs typeface="Times New Roman" panose="02020603050405020304" pitchFamily="18" charset="0"/>
                  </a:rPr>
                  <a:t>Naive Bayes (NB) Classiﬁer is a classiﬁcation method based on probability theory, by which one can classify class labels using inputs. Basically, NB represents a joint distribution for input random variables(X) and a class random variables(Y) on the assumption of conditionally independence of X given Y = c</a:t>
                </a:r>
                <a:endParaRPr lang="en-IN" sz="2000" b="1" i="1" dirty="0">
                  <a:latin typeface="Times New Roman" panose="02020603050405020304" pitchFamily="18" charset="0"/>
                  <a:ea typeface="Cambria Math" panose="02040503050406030204" pitchFamily="18" charset="0"/>
                  <a:cs typeface="Times New Roman" panose="02020603050405020304" pitchFamily="18" charset="0"/>
                </a:endParaRPr>
              </a:p>
              <a:p>
                <a:pPr marL="1371600" lvl="3" indent="0" algn="just">
                  <a:buNone/>
                </a:pPr>
                <a14:m>
                  <m:oMathPara xmlns:m="http://schemas.openxmlformats.org/officeDocument/2006/math">
                    <m:oMathParaPr>
                      <m:jc m:val="centerGroup"/>
                    </m:oMathParaPr>
                    <m:oMath xmlns:m="http://schemas.openxmlformats.org/officeDocument/2006/math">
                      <m:r>
                        <a:rPr lang="el-GR" b="1" i="1">
                          <a:latin typeface="Cambria Math" panose="02040503050406030204" pitchFamily="18" charset="0"/>
                          <a:ea typeface="Cambria Math" panose="02040503050406030204" pitchFamily="18" charset="0"/>
                        </a:rPr>
                        <m:t>𝜬</m:t>
                      </m:r>
                      <m:d>
                        <m:dPr>
                          <m:ctrlPr>
                            <a:rPr lang="el-GR" b="1"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𝐗</m:t>
                          </m:r>
                          <m:r>
                            <a:rPr lang="en-IN" b="1" i="0">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𝐘</m:t>
                          </m:r>
                          <m:r>
                            <a:rPr lang="en-IN" b="1" i="0">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𝐜</m:t>
                          </m:r>
                        </m:e>
                      </m:d>
                      <m:r>
                        <a:rPr lang="en-IN" b="1" i="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𝜬</m:t>
                      </m:r>
                      <m:d>
                        <m:dPr>
                          <m:ctrlPr>
                            <a:rPr lang="el-GR" b="1"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𝐘</m:t>
                          </m:r>
                          <m:r>
                            <a:rPr lang="en-IN" b="1" i="0">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𝐂</m:t>
                          </m:r>
                        </m:e>
                      </m:d>
                      <m:nary>
                        <m:naryPr>
                          <m:chr m:val="∏"/>
                          <m:ctrlPr>
                            <a:rPr lang="el-GR" b="1" i="1">
                              <a:latin typeface="Cambria Math" panose="02040503050406030204" pitchFamily="18" charset="0"/>
                              <a:ea typeface="Cambria Math" panose="02040503050406030204" pitchFamily="18" charset="0"/>
                            </a:rPr>
                          </m:ctrlPr>
                        </m:naryPr>
                        <m:sub>
                          <m:r>
                            <m:rPr>
                              <m:brk m:alnAt="23"/>
                            </m:rPr>
                            <a:rPr lang="en-IN" b="1" i="0">
                              <a:latin typeface="Cambria Math" panose="02040503050406030204" pitchFamily="18" charset="0"/>
                              <a:ea typeface="Cambria Math" panose="02040503050406030204" pitchFamily="18" charset="0"/>
                            </a:rPr>
                            <m:t>𝐢</m:t>
                          </m:r>
                          <m:r>
                            <a:rPr lang="en-IN" b="1" i="0">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𝟏</m:t>
                          </m:r>
                        </m:sub>
                        <m:sup>
                          <m:r>
                            <a:rPr lang="en-IN" b="1" i="0">
                              <a:latin typeface="Cambria Math" panose="02040503050406030204" pitchFamily="18" charset="0"/>
                              <a:ea typeface="Cambria Math" panose="02040503050406030204" pitchFamily="18" charset="0"/>
                            </a:rPr>
                            <m:t>𝐤</m:t>
                          </m:r>
                        </m:sup>
                        <m:e>
                          <m:r>
                            <a:rPr lang="el-GR" b="1" i="0">
                              <a:latin typeface="Cambria Math" panose="02040503050406030204" pitchFamily="18" charset="0"/>
                              <a:ea typeface="Cambria Math" panose="02040503050406030204" pitchFamily="18" charset="0"/>
                            </a:rPr>
                            <m:t>𝚸</m:t>
                          </m:r>
                          <m:d>
                            <m:dPr>
                              <m:ctrlPr>
                                <a:rPr lang="el-GR" b="1" i="1">
                                  <a:latin typeface="Cambria Math" panose="02040503050406030204" pitchFamily="18" charset="0"/>
                                  <a:ea typeface="Cambria Math" panose="02040503050406030204" pitchFamily="18" charset="0"/>
                                </a:rPr>
                              </m:ctrlPr>
                            </m:dPr>
                            <m:e>
                              <m:sSub>
                                <m:sSubPr>
                                  <m:ctrlPr>
                                    <a:rPr lang="el-GR" b="1" i="1">
                                      <a:latin typeface="Cambria Math" panose="02040503050406030204" pitchFamily="18" charset="0"/>
                                      <a:ea typeface="Cambria Math" panose="02040503050406030204" pitchFamily="18" charset="0"/>
                                    </a:rPr>
                                  </m:ctrlPr>
                                </m:sSubPr>
                                <m:e>
                                  <m:r>
                                    <a:rPr lang="en-IN" b="1" i="0">
                                      <a:latin typeface="Cambria Math" panose="02040503050406030204" pitchFamily="18" charset="0"/>
                                      <a:ea typeface="Cambria Math" panose="02040503050406030204" pitchFamily="18" charset="0"/>
                                    </a:rPr>
                                    <m:t>𝐗</m:t>
                                  </m:r>
                                </m:e>
                                <m:sub>
                                  <m:r>
                                    <a:rPr lang="en-IN" b="1" i="0">
                                      <a:latin typeface="Cambria Math" panose="02040503050406030204" pitchFamily="18" charset="0"/>
                                      <a:ea typeface="Cambria Math" panose="02040503050406030204" pitchFamily="18" charset="0"/>
                                    </a:rPr>
                                    <m:t>𝐢</m:t>
                                  </m:r>
                                </m:sub>
                              </m:sSub>
                            </m:e>
                            <m:e>
                              <m:r>
                                <a:rPr lang="en-IN" b="1" i="0">
                                  <a:latin typeface="Cambria Math" panose="02040503050406030204" pitchFamily="18" charset="0"/>
                                  <a:ea typeface="Cambria Math" panose="02040503050406030204" pitchFamily="18" charset="0"/>
                                </a:rPr>
                                <m:t>𝐘</m:t>
                              </m:r>
                              <m:r>
                                <a:rPr lang="en-IN" b="1" i="0">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𝐜</m:t>
                              </m:r>
                            </m:e>
                          </m:d>
                        </m:e>
                      </m:nary>
                    </m:oMath>
                  </m:oMathPara>
                </a14:m>
                <a:endParaRPr lang="en-US" b="1" dirty="0" smtClean="0"/>
              </a:p>
              <a:p>
                <a:pPr algn="just"/>
                <a:r>
                  <a:rPr lang="en-US" sz="2000" dirty="0" smtClean="0">
                    <a:latin typeface="Times New Roman" panose="02020603050405020304" pitchFamily="18" charset="0"/>
                    <a:cs typeface="Times New Roman" panose="02020603050405020304" pitchFamily="18" charset="0"/>
                  </a:rPr>
                  <a:t>where K is the number of input random variables and c denotes a class label in Y. </a:t>
                </a:r>
              </a:p>
              <a:p>
                <a:pPr algn="just"/>
                <a:r>
                  <a:rPr lang="en-US" sz="2000" dirty="0" smtClean="0">
                    <a:latin typeface="Times New Roman" panose="02020603050405020304" pitchFamily="18" charset="0"/>
                    <a:cs typeface="Times New Roman" panose="02020603050405020304" pitchFamily="18" charset="0"/>
                  </a:rPr>
                  <a:t>It uses continuous inputs under the Gaussian (or Normal) distribution assumption.	</a:t>
                </a:r>
              </a:p>
              <a:p>
                <a:pPr marL="457200" lvl="1" indent="0" algn="just">
                  <a:buNone/>
                </a:pPr>
                <a14:m>
                  <m:oMathPara xmlns:m="http://schemas.openxmlformats.org/officeDocument/2006/math">
                    <m:oMathParaPr>
                      <m:jc m:val="centerGroup"/>
                    </m:oMathParaPr>
                    <m:oMath xmlns:m="http://schemas.openxmlformats.org/officeDocument/2006/math">
                      <m:r>
                        <a:rPr lang="el-GR" sz="2000" b="1" i="1">
                          <a:latin typeface="Cambria Math" panose="02040503050406030204" pitchFamily="18" charset="0"/>
                          <a:ea typeface="Cambria Math" panose="02040503050406030204" pitchFamily="18" charset="0"/>
                        </a:rPr>
                        <m:t>𝜬</m:t>
                      </m:r>
                      <m:d>
                        <m:dPr>
                          <m:ctrlPr>
                            <a:rPr lang="el-GR" sz="2000" b="1" i="1">
                              <a:latin typeface="Cambria Math" panose="02040503050406030204" pitchFamily="18" charset="0"/>
                              <a:ea typeface="Cambria Math" panose="02040503050406030204" pitchFamily="18" charset="0"/>
                            </a:rPr>
                          </m:ctrlPr>
                        </m:dPr>
                        <m:e>
                          <m:r>
                            <a:rPr lang="en-IN" sz="2000" b="1" i="1">
                              <a:latin typeface="Cambria Math" panose="02040503050406030204" pitchFamily="18" charset="0"/>
                              <a:ea typeface="Cambria Math" panose="02040503050406030204" pitchFamily="18" charset="0"/>
                            </a:rPr>
                            <m:t>𝑿</m:t>
                          </m:r>
                          <m:r>
                            <a:rPr lang="en-IN" sz="2000" b="1" i="1">
                              <a:latin typeface="Cambria Math" panose="02040503050406030204" pitchFamily="18" charset="0"/>
                              <a:ea typeface="Cambria Math" panose="02040503050406030204" pitchFamily="18" charset="0"/>
                            </a:rPr>
                            <m:t>,</m:t>
                          </m:r>
                          <m:r>
                            <a:rPr lang="en-IN" sz="2000" b="1" i="1">
                              <a:latin typeface="Cambria Math" panose="02040503050406030204" pitchFamily="18" charset="0"/>
                              <a:ea typeface="Cambria Math" panose="02040503050406030204" pitchFamily="18" charset="0"/>
                            </a:rPr>
                            <m:t>𝒀</m:t>
                          </m:r>
                          <m:r>
                            <a:rPr lang="en-IN" sz="2000" b="1" i="1">
                              <a:latin typeface="Cambria Math" panose="02040503050406030204" pitchFamily="18" charset="0"/>
                              <a:ea typeface="Cambria Math" panose="02040503050406030204" pitchFamily="18" charset="0"/>
                            </a:rPr>
                            <m:t>=</m:t>
                          </m:r>
                          <m:r>
                            <a:rPr lang="en-IN" sz="2000" b="1" i="1">
                              <a:latin typeface="Cambria Math" panose="02040503050406030204" pitchFamily="18" charset="0"/>
                              <a:ea typeface="Cambria Math" panose="02040503050406030204" pitchFamily="18" charset="0"/>
                            </a:rPr>
                            <m:t>𝒄</m:t>
                          </m:r>
                        </m:e>
                      </m:d>
                      <m:r>
                        <a:rPr lang="en-IN" sz="2000" b="1" i="1">
                          <a:latin typeface="Cambria Math" panose="02040503050406030204" pitchFamily="18" charset="0"/>
                          <a:ea typeface="Cambria Math" panose="02040503050406030204" pitchFamily="18" charset="0"/>
                        </a:rPr>
                        <m:t>= </m:t>
                      </m:r>
                      <m:r>
                        <a:rPr lang="el-GR" sz="2000" b="1" i="1">
                          <a:latin typeface="Cambria Math" panose="02040503050406030204" pitchFamily="18" charset="0"/>
                          <a:ea typeface="Cambria Math" panose="02040503050406030204" pitchFamily="18" charset="0"/>
                        </a:rPr>
                        <m:t>𝜬</m:t>
                      </m:r>
                      <m:d>
                        <m:dPr>
                          <m:ctrlPr>
                            <a:rPr lang="el-GR" sz="2000" b="1" i="1">
                              <a:latin typeface="Cambria Math" panose="02040503050406030204" pitchFamily="18" charset="0"/>
                              <a:ea typeface="Cambria Math" panose="02040503050406030204" pitchFamily="18" charset="0"/>
                            </a:rPr>
                          </m:ctrlPr>
                        </m:dPr>
                        <m:e>
                          <m:r>
                            <a:rPr lang="en-IN" sz="2000" b="1" i="1">
                              <a:latin typeface="Cambria Math" panose="02040503050406030204" pitchFamily="18" charset="0"/>
                              <a:ea typeface="Cambria Math" panose="02040503050406030204" pitchFamily="18" charset="0"/>
                            </a:rPr>
                            <m:t>𝒀</m:t>
                          </m:r>
                          <m:r>
                            <a:rPr lang="en-IN" sz="2000" b="1" i="1">
                              <a:latin typeface="Cambria Math" panose="02040503050406030204" pitchFamily="18" charset="0"/>
                              <a:ea typeface="Cambria Math" panose="02040503050406030204" pitchFamily="18" charset="0"/>
                            </a:rPr>
                            <m:t>=</m:t>
                          </m:r>
                          <m:r>
                            <a:rPr lang="en-IN" sz="2000" b="1" i="1">
                              <a:latin typeface="Cambria Math" panose="02040503050406030204" pitchFamily="18" charset="0"/>
                              <a:ea typeface="Cambria Math" panose="02040503050406030204" pitchFamily="18" charset="0"/>
                            </a:rPr>
                            <m:t>𝑪</m:t>
                          </m:r>
                        </m:e>
                      </m:d>
                      <m:nary>
                        <m:naryPr>
                          <m:chr m:val="∏"/>
                          <m:ctrlPr>
                            <a:rPr lang="el-GR" sz="2000" b="1" i="1">
                              <a:latin typeface="Cambria Math" panose="02040503050406030204" pitchFamily="18" charset="0"/>
                              <a:ea typeface="Cambria Math" panose="02040503050406030204" pitchFamily="18" charset="0"/>
                            </a:rPr>
                          </m:ctrlPr>
                        </m:naryPr>
                        <m:sub>
                          <m:r>
                            <m:rPr>
                              <m:brk m:alnAt="23"/>
                            </m:rPr>
                            <a:rPr lang="en-IN" sz="2000" b="1" i="1">
                              <a:latin typeface="Cambria Math" panose="02040503050406030204" pitchFamily="18" charset="0"/>
                              <a:ea typeface="Cambria Math" panose="02040503050406030204" pitchFamily="18" charset="0"/>
                            </a:rPr>
                            <m:t>𝒊</m:t>
                          </m:r>
                          <m:r>
                            <a:rPr lang="en-IN" sz="2000" b="1" i="1">
                              <a:latin typeface="Cambria Math" panose="02040503050406030204" pitchFamily="18" charset="0"/>
                              <a:ea typeface="Cambria Math" panose="02040503050406030204" pitchFamily="18" charset="0"/>
                            </a:rPr>
                            <m:t>=</m:t>
                          </m:r>
                          <m:r>
                            <a:rPr lang="en-IN" sz="2000" b="1" i="1">
                              <a:latin typeface="Cambria Math" panose="02040503050406030204" pitchFamily="18" charset="0"/>
                              <a:ea typeface="Cambria Math" panose="02040503050406030204" pitchFamily="18" charset="0"/>
                            </a:rPr>
                            <m:t>𝟏</m:t>
                          </m:r>
                        </m:sub>
                        <m:sup>
                          <m:r>
                            <a:rPr lang="en-IN" sz="2000" b="1" i="1">
                              <a:latin typeface="Cambria Math" panose="02040503050406030204" pitchFamily="18" charset="0"/>
                              <a:ea typeface="Cambria Math" panose="02040503050406030204" pitchFamily="18" charset="0"/>
                            </a:rPr>
                            <m:t>𝒌</m:t>
                          </m:r>
                        </m:sup>
                        <m:e>
                          <m:r>
                            <a:rPr lang="en-IN" sz="2000" b="1" i="1" smtClean="0">
                              <a:latin typeface="Cambria Math" panose="02040503050406030204" pitchFamily="18" charset="0"/>
                              <a:ea typeface="Cambria Math" panose="02040503050406030204" pitchFamily="18" charset="0"/>
                            </a:rPr>
                            <m:t>𝑵</m:t>
                          </m:r>
                          <m:d>
                            <m:dPr>
                              <m:ctrlPr>
                                <a:rPr lang="el-GR" sz="2000" b="1" i="1">
                                  <a:latin typeface="Cambria Math" panose="02040503050406030204" pitchFamily="18" charset="0"/>
                                  <a:ea typeface="Cambria Math" panose="02040503050406030204" pitchFamily="18" charset="0"/>
                                </a:rPr>
                              </m:ctrlPr>
                            </m:dPr>
                            <m:e>
                              <m:sSub>
                                <m:sSubPr>
                                  <m:ctrlPr>
                                    <a:rPr lang="el-GR" sz="2000" b="1" i="1">
                                      <a:latin typeface="Cambria Math" panose="02040503050406030204" pitchFamily="18" charset="0"/>
                                      <a:ea typeface="Cambria Math" panose="02040503050406030204" pitchFamily="18" charset="0"/>
                                    </a:rPr>
                                  </m:ctrlPr>
                                </m:sSubPr>
                                <m:e>
                                  <m:r>
                                    <a:rPr lang="en-IN" sz="2000" b="1" i="1">
                                      <a:latin typeface="Cambria Math" panose="02040503050406030204" pitchFamily="18" charset="0"/>
                                      <a:ea typeface="Cambria Math" panose="02040503050406030204" pitchFamily="18" charset="0"/>
                                    </a:rPr>
                                    <m:t>𝑿</m:t>
                                  </m:r>
                                </m:e>
                                <m:sub>
                                  <m:r>
                                    <a:rPr lang="en-IN" sz="2000" b="1" i="1">
                                      <a:latin typeface="Cambria Math" panose="02040503050406030204" pitchFamily="18" charset="0"/>
                                      <a:ea typeface="Cambria Math" panose="02040503050406030204" pitchFamily="18" charset="0"/>
                                    </a:rPr>
                                    <m:t>𝒊</m:t>
                                  </m:r>
                                </m:sub>
                              </m:sSub>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𝝁</m:t>
                                  </m:r>
                                </m:e>
                                <m:sub>
                                  <m:r>
                                    <a:rPr lang="en-IN" sz="2000" b="1" i="1">
                                      <a:latin typeface="Cambria Math" panose="02040503050406030204" pitchFamily="18" charset="0"/>
                                      <a:ea typeface="Cambria Math" panose="02040503050406030204" pitchFamily="18" charset="0"/>
                                    </a:rPr>
                                    <m:t>𝒊</m:t>
                                  </m:r>
                                </m:sub>
                              </m:sSub>
                              <m:r>
                                <m:rPr>
                                  <m:nor/>
                                </m:rPr>
                                <a:rPr lang="en-US" sz="2000" b="1" dirty="0">
                                  <a:latin typeface="Cambria Math" panose="02040503050406030204" pitchFamily="18" charset="0"/>
                                  <a:ea typeface="Cambria Math" panose="02040503050406030204" pitchFamily="18" charset="0"/>
                                </a:rPr>
                                <m:t> ,</m:t>
                              </m:r>
                              <m:r>
                                <m:rPr>
                                  <m:nor/>
                                </m:rPr>
                                <a:rPr lang="en-US" sz="2000" b="1" dirty="0">
                                  <a:latin typeface="Cambria Math" panose="02040503050406030204" pitchFamily="18" charset="0"/>
                                  <a:ea typeface="Cambria Math" panose="02040503050406030204" pitchFamily="18" charset="0"/>
                                </a:rPr>
                                <m:t>c</m:t>
                              </m:r>
                              <m:r>
                                <a:rPr lang="en-IN" sz="2000" b="1" i="1" dirty="0"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𝝈</m:t>
                                  </m:r>
                                </m:e>
                                <m:sub>
                                  <m:r>
                                    <a:rPr lang="en-IN" sz="2000" b="1" i="1">
                                      <a:latin typeface="Cambria Math" panose="02040503050406030204" pitchFamily="18" charset="0"/>
                                      <a:ea typeface="Cambria Math" panose="02040503050406030204" pitchFamily="18" charset="0"/>
                                    </a:rPr>
                                    <m:t>𝒊</m:t>
                                  </m:r>
                                </m:sub>
                              </m:sSub>
                              <m:r>
                                <m:rPr>
                                  <m:nor/>
                                </m:rPr>
                                <a:rPr lang="en-US" sz="2000" b="1" dirty="0">
                                  <a:latin typeface="Cambria Math" panose="02040503050406030204" pitchFamily="18" charset="0"/>
                                  <a:ea typeface="Cambria Math" panose="02040503050406030204" pitchFamily="18" charset="0"/>
                                </a:rPr>
                                <m:t>, </m:t>
                              </m:r>
                              <m:r>
                                <m:rPr>
                                  <m:nor/>
                                </m:rPr>
                                <a:rPr lang="en-US" sz="2000" b="1" dirty="0">
                                  <a:latin typeface="Cambria Math" panose="02040503050406030204" pitchFamily="18" charset="0"/>
                                  <a:ea typeface="Cambria Math" panose="02040503050406030204" pitchFamily="18" charset="0"/>
                                </a:rPr>
                                <m:t>c</m:t>
                              </m:r>
                            </m:e>
                          </m:d>
                        </m:e>
                      </m:nary>
                    </m:oMath>
                  </m:oMathPara>
                </a14:m>
                <a:endParaRPr lang="en-US" sz="2000" b="1" dirty="0" smtClean="0">
                  <a:latin typeface="Cambria Math" panose="02040503050406030204" pitchFamily="18" charset="0"/>
                  <a:ea typeface="Cambria Math" panose="02040503050406030204" pitchFamily="18" charset="0"/>
                </a:endParaRPr>
              </a:p>
              <a:p>
                <a:pPr algn="just"/>
                <a:r>
                  <a:rPr lang="en-US" sz="20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IN" sz="2000" b="0" i="1" smtClean="0">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,c and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𝜎</m:t>
                        </m:r>
                      </m:e>
                      <m:sub>
                        <m:r>
                          <a:rPr lang="en-IN" sz="2000" b="0" i="1" smtClean="0">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c denote the mean and standard deviation of the input </a:t>
                </a:r>
                <a:r>
                  <a:rPr lang="en-US" sz="2000" dirty="0" err="1"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 for the class label c, respectively. </a:t>
                </a:r>
              </a:p>
              <a:p>
                <a:pPr algn="just"/>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533400"/>
                <a:ext cx="8229600" cy="6096000"/>
              </a:xfrm>
              <a:blipFill>
                <a:blip r:embed="rId2"/>
                <a:stretch>
                  <a:fillRect l="-667" r="-741"/>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a:bodyPr>
          <a:lstStyle/>
          <a:p>
            <a:r>
              <a:rPr lang="en-IN" sz="2400" b="1" dirty="0" smtClean="0">
                <a:latin typeface="Times New Roman" panose="02020603050405020304" pitchFamily="18" charset="0"/>
                <a:cs typeface="Times New Roman" panose="02020603050405020304" pitchFamily="18" charset="0"/>
              </a:rPr>
              <a:t>Decision Tree Classifier</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457200"/>
                <a:ext cx="8229600" cy="6400800"/>
              </a:xfrm>
            </p:spPr>
            <p:txBody>
              <a:bodyPr>
                <a:normAutofit fontScale="25000" lnSpcReduction="20000"/>
              </a:bodyPr>
              <a:lstStyle/>
              <a:p>
                <a:pPr algn="just">
                  <a:buNone/>
                </a:pPr>
                <a:endParaRPr lang="en-US" sz="6000" b="1" dirty="0"/>
              </a:p>
              <a:p>
                <a:pPr algn="just"/>
                <a:r>
                  <a:rPr lang="en-US" sz="8000" dirty="0">
                    <a:latin typeface="Times New Roman" panose="02020603050405020304" pitchFamily="18" charset="0"/>
                    <a:cs typeface="Times New Roman" panose="02020603050405020304" pitchFamily="18" charset="0"/>
                  </a:rPr>
                  <a:t>Decision tree Classiﬁer consists of a tree structure containing a set of hierarchical nodes. The root node and the internal nodes represent features or variables, while the leaf nodes denote values of a target variable. The main challenge of machine learning for decision tree is to construct these nodes and their hierarchy in a decision tree, so that it can effectively classify classes using input data of predictor variables</a:t>
                </a:r>
                <a:r>
                  <a:rPr lang="en-US" sz="8000" dirty="0" smtClean="0">
                    <a:latin typeface="Times New Roman" panose="02020603050405020304" pitchFamily="18" charset="0"/>
                    <a:cs typeface="Times New Roman" panose="02020603050405020304" pitchFamily="18" charset="0"/>
                  </a:rPr>
                  <a:t>.</a:t>
                </a:r>
              </a:p>
              <a:p>
                <a:pPr marL="0" indent="0" algn="just">
                  <a:buNone/>
                </a:pPr>
                <a:endParaRPr lang="en-US" sz="8000" dirty="0" smtClean="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8000" b="1" i="1">
                          <a:latin typeface="Cambria Math" panose="02040503050406030204" pitchFamily="18" charset="0"/>
                          <a:ea typeface="Cambria Math" panose="02040503050406030204" pitchFamily="18" charset="0"/>
                        </a:rPr>
                        <m:t>𝑰</m:t>
                      </m:r>
                      <m:d>
                        <m:dPr>
                          <m:ctrlPr>
                            <a:rPr lang="en-IN" sz="8000" b="1" i="1">
                              <a:latin typeface="Cambria Math" panose="02040503050406030204" pitchFamily="18" charset="0"/>
                              <a:ea typeface="Cambria Math" panose="02040503050406030204" pitchFamily="18" charset="0"/>
                            </a:rPr>
                          </m:ctrlPr>
                        </m:dPr>
                        <m:e>
                          <m:r>
                            <a:rPr lang="en-IN" sz="8000" b="1" i="1">
                              <a:latin typeface="Cambria Math" panose="02040503050406030204" pitchFamily="18" charset="0"/>
                              <a:ea typeface="Cambria Math" panose="02040503050406030204" pitchFamily="18" charset="0"/>
                            </a:rPr>
                            <m:t>𝒑</m:t>
                          </m:r>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e>
                      </m:d>
                      <m:r>
                        <a:rPr lang="en-IN" sz="8000" b="1" i="1">
                          <a:latin typeface="Cambria Math" panose="02040503050406030204" pitchFamily="18" charset="0"/>
                          <a:ea typeface="Cambria Math" panose="02040503050406030204" pitchFamily="18" charset="0"/>
                        </a:rPr>
                        <m:t>=−</m:t>
                      </m:r>
                      <m:f>
                        <m:fPr>
                          <m:ctrlPr>
                            <a:rPr lang="en-IN" sz="8000" b="1" i="1">
                              <a:latin typeface="Cambria Math" panose="02040503050406030204" pitchFamily="18" charset="0"/>
                              <a:ea typeface="Cambria Math" panose="02040503050406030204" pitchFamily="18" charset="0"/>
                            </a:rPr>
                          </m:ctrlPr>
                        </m:fPr>
                        <m:num>
                          <m:r>
                            <a:rPr lang="en-IN" sz="8000" b="1" i="1">
                              <a:latin typeface="Cambria Math" panose="02040503050406030204" pitchFamily="18" charset="0"/>
                              <a:ea typeface="Cambria Math" panose="02040503050406030204" pitchFamily="18" charset="0"/>
                            </a:rPr>
                            <m:t>𝒑</m:t>
                          </m:r>
                        </m:num>
                        <m:den>
                          <m:r>
                            <a:rPr lang="en-IN" sz="8000" b="1" i="1">
                              <a:latin typeface="Cambria Math" panose="02040503050406030204" pitchFamily="18" charset="0"/>
                              <a:ea typeface="Cambria Math" panose="02040503050406030204" pitchFamily="18" charset="0"/>
                            </a:rPr>
                            <m:t>𝒑</m:t>
                          </m:r>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den>
                      </m:f>
                      <m:sSub>
                        <m:sSubPr>
                          <m:ctrlPr>
                            <a:rPr lang="en-IN" sz="8000" b="1" i="1">
                              <a:latin typeface="Cambria Math" panose="02040503050406030204" pitchFamily="18" charset="0"/>
                              <a:ea typeface="Cambria Math" panose="02040503050406030204" pitchFamily="18" charset="0"/>
                            </a:rPr>
                          </m:ctrlPr>
                        </m:sSubPr>
                        <m:e>
                          <m:r>
                            <a:rPr lang="en-IN" sz="8000" b="1" i="1">
                              <a:latin typeface="Cambria Math" panose="02040503050406030204" pitchFamily="18" charset="0"/>
                              <a:ea typeface="Cambria Math" panose="02040503050406030204" pitchFamily="18" charset="0"/>
                            </a:rPr>
                            <m:t>𝒍𝒐𝒈</m:t>
                          </m:r>
                        </m:e>
                        <m:sub>
                          <m:r>
                            <a:rPr lang="en-IN" sz="8000" b="1" i="1">
                              <a:latin typeface="Cambria Math" panose="02040503050406030204" pitchFamily="18" charset="0"/>
                              <a:ea typeface="Cambria Math" panose="02040503050406030204" pitchFamily="18" charset="0"/>
                            </a:rPr>
                            <m:t>𝟐</m:t>
                          </m:r>
                        </m:sub>
                      </m:sSub>
                      <m:f>
                        <m:fPr>
                          <m:ctrlPr>
                            <a:rPr lang="en-IN" sz="8000" b="1" i="1">
                              <a:latin typeface="Cambria Math" panose="02040503050406030204" pitchFamily="18" charset="0"/>
                              <a:ea typeface="Cambria Math" panose="02040503050406030204" pitchFamily="18" charset="0"/>
                            </a:rPr>
                          </m:ctrlPr>
                        </m:fPr>
                        <m:num>
                          <m:r>
                            <a:rPr lang="en-IN" sz="8000" b="1" i="1">
                              <a:latin typeface="Cambria Math" panose="02040503050406030204" pitchFamily="18" charset="0"/>
                              <a:ea typeface="Cambria Math" panose="02040503050406030204" pitchFamily="18" charset="0"/>
                            </a:rPr>
                            <m:t>𝒑</m:t>
                          </m:r>
                        </m:num>
                        <m:den>
                          <m:r>
                            <a:rPr lang="en-IN" sz="8000" b="1" i="1">
                              <a:latin typeface="Cambria Math" panose="02040503050406030204" pitchFamily="18" charset="0"/>
                              <a:ea typeface="Cambria Math" panose="02040503050406030204" pitchFamily="18" charset="0"/>
                            </a:rPr>
                            <m:t>𝒑</m:t>
                          </m:r>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den>
                      </m:f>
                      <m:r>
                        <a:rPr lang="en-US" sz="8000" b="1" i="1" dirty="0">
                          <a:latin typeface="Cambria Math" panose="02040503050406030204" pitchFamily="18" charset="0"/>
                          <a:ea typeface="Cambria Math" panose="02040503050406030204" pitchFamily="18" charset="0"/>
                        </a:rPr>
                        <m:t>−</m:t>
                      </m:r>
                      <m:f>
                        <m:fPr>
                          <m:ctrlPr>
                            <a:rPr lang="en-IN" sz="8000" b="1" i="1">
                              <a:latin typeface="Cambria Math" panose="02040503050406030204" pitchFamily="18" charset="0"/>
                              <a:ea typeface="Cambria Math" panose="02040503050406030204" pitchFamily="18" charset="0"/>
                            </a:rPr>
                          </m:ctrlPr>
                        </m:fPr>
                        <m:num>
                          <m:r>
                            <a:rPr lang="en-IN" sz="8000" b="1" i="1">
                              <a:latin typeface="Cambria Math" panose="02040503050406030204" pitchFamily="18" charset="0"/>
                              <a:ea typeface="Cambria Math" panose="02040503050406030204" pitchFamily="18" charset="0"/>
                            </a:rPr>
                            <m:t>𝒏</m:t>
                          </m:r>
                        </m:num>
                        <m:den>
                          <m:r>
                            <a:rPr lang="en-IN" sz="8000" b="1" i="1">
                              <a:latin typeface="Cambria Math" panose="02040503050406030204" pitchFamily="18" charset="0"/>
                              <a:ea typeface="Cambria Math" panose="02040503050406030204" pitchFamily="18" charset="0"/>
                            </a:rPr>
                            <m:t>𝒑</m:t>
                          </m:r>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den>
                      </m:f>
                      <m:sSub>
                        <m:sSubPr>
                          <m:ctrlPr>
                            <a:rPr lang="en-IN" sz="8000" b="1" i="1">
                              <a:latin typeface="Cambria Math" panose="02040503050406030204" pitchFamily="18" charset="0"/>
                              <a:ea typeface="Cambria Math" panose="02040503050406030204" pitchFamily="18" charset="0"/>
                            </a:rPr>
                          </m:ctrlPr>
                        </m:sSubPr>
                        <m:e>
                          <m:r>
                            <a:rPr lang="en-IN" sz="8000" b="1" i="1">
                              <a:latin typeface="Cambria Math" panose="02040503050406030204" pitchFamily="18" charset="0"/>
                              <a:ea typeface="Cambria Math" panose="02040503050406030204" pitchFamily="18" charset="0"/>
                            </a:rPr>
                            <m:t>𝒍𝒐𝒈</m:t>
                          </m:r>
                        </m:e>
                        <m:sub>
                          <m:r>
                            <a:rPr lang="en-IN" sz="8000" b="1" i="1">
                              <a:latin typeface="Cambria Math" panose="02040503050406030204" pitchFamily="18" charset="0"/>
                              <a:ea typeface="Cambria Math" panose="02040503050406030204" pitchFamily="18" charset="0"/>
                            </a:rPr>
                            <m:t>𝟐</m:t>
                          </m:r>
                        </m:sub>
                      </m:sSub>
                      <m:f>
                        <m:fPr>
                          <m:ctrlPr>
                            <a:rPr lang="en-IN" sz="8000" b="1" i="1">
                              <a:latin typeface="Cambria Math" panose="02040503050406030204" pitchFamily="18" charset="0"/>
                              <a:ea typeface="Cambria Math" panose="02040503050406030204" pitchFamily="18" charset="0"/>
                            </a:rPr>
                          </m:ctrlPr>
                        </m:fPr>
                        <m:num>
                          <m:r>
                            <a:rPr lang="en-IN" sz="8000" b="1" i="1">
                              <a:latin typeface="Cambria Math" panose="02040503050406030204" pitchFamily="18" charset="0"/>
                              <a:ea typeface="Cambria Math" panose="02040503050406030204" pitchFamily="18" charset="0"/>
                            </a:rPr>
                            <m:t>𝒏</m:t>
                          </m:r>
                        </m:num>
                        <m:den>
                          <m:r>
                            <a:rPr lang="en-IN" sz="8000" b="1" i="1">
                              <a:latin typeface="Cambria Math" panose="02040503050406030204" pitchFamily="18" charset="0"/>
                              <a:ea typeface="Cambria Math" panose="02040503050406030204" pitchFamily="18" charset="0"/>
                            </a:rPr>
                            <m:t>𝒑</m:t>
                          </m:r>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den>
                      </m:f>
                    </m:oMath>
                  </m:oMathPara>
                </a14:m>
                <a:endParaRPr lang="en-US" sz="8000" b="1" dirty="0">
                  <a:latin typeface="Cambria Math" panose="02040503050406030204" pitchFamily="18" charset="0"/>
                  <a:ea typeface="Cambria Math" panose="02040503050406030204" pitchFamily="18" charset="0"/>
                </a:endParaRPr>
              </a:p>
              <a:p>
                <a:pPr marL="1371600" lvl="3" indent="0" algn="just">
                  <a:buNone/>
                </a:pPr>
                <a:endParaRPr lang="en-US" sz="8000" b="1" dirty="0">
                  <a:latin typeface="Cambria Math" panose="02040503050406030204" pitchFamily="18" charset="0"/>
                  <a:ea typeface="Cambria Math" panose="02040503050406030204" pitchFamily="18" charset="0"/>
                </a:endParaRPr>
              </a:p>
              <a:p>
                <a:pPr algn="just"/>
                <a:r>
                  <a:rPr lang="en-US" sz="8000" dirty="0">
                    <a:latin typeface="Times New Roman" panose="02020603050405020304" pitchFamily="18" charset="0"/>
                    <a:cs typeface="Times New Roman" panose="02020603050405020304" pitchFamily="18" charset="0"/>
                  </a:rPr>
                  <a:t>where p and n denote the numbers of positive and negative cases, respectively. The expected information E(.) for a parent node A of the target variable can be derived as the weighted average.		</a:t>
                </a:r>
              </a:p>
              <a:p>
                <a:pPr marL="2743200" lvl="6" indent="0" algn="just">
                  <a:buNone/>
                </a:pPr>
                <a14:m>
                  <m:oMath xmlns:m="http://schemas.openxmlformats.org/officeDocument/2006/math">
                    <m:r>
                      <a:rPr lang="en-IN" sz="8000" b="1" i="1">
                        <a:latin typeface="Cambria Math" panose="02040503050406030204" pitchFamily="18" charset="0"/>
                        <a:ea typeface="Cambria Math" panose="02040503050406030204" pitchFamily="18" charset="0"/>
                      </a:rPr>
                      <m:t>𝑬</m:t>
                    </m:r>
                    <m:d>
                      <m:dPr>
                        <m:ctrlPr>
                          <a:rPr lang="en-IN" sz="8000" b="1" i="1">
                            <a:latin typeface="Cambria Math" panose="02040503050406030204" pitchFamily="18" charset="0"/>
                            <a:ea typeface="Cambria Math" panose="02040503050406030204" pitchFamily="18" charset="0"/>
                          </a:rPr>
                        </m:ctrlPr>
                      </m:dPr>
                      <m:e>
                        <m:r>
                          <a:rPr lang="en-IN" sz="8000" b="1" i="1">
                            <a:latin typeface="Cambria Math" panose="02040503050406030204" pitchFamily="18" charset="0"/>
                            <a:ea typeface="Cambria Math" panose="02040503050406030204" pitchFamily="18" charset="0"/>
                          </a:rPr>
                          <m:t>𝑨</m:t>
                        </m:r>
                      </m:e>
                    </m:d>
                  </m:oMath>
                </a14:m>
                <a:r>
                  <a:rPr lang="en-US" sz="8000" b="1"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en-US" sz="8000" b="1" i="1">
                            <a:latin typeface="Cambria Math" panose="02040503050406030204" pitchFamily="18" charset="0"/>
                            <a:ea typeface="Cambria Math" panose="02040503050406030204" pitchFamily="18" charset="0"/>
                          </a:rPr>
                        </m:ctrlPr>
                      </m:naryPr>
                      <m:sub>
                        <m:r>
                          <m:rPr>
                            <m:brk m:alnAt="23"/>
                          </m:rPr>
                          <a:rPr lang="en-IN" sz="8000" b="1" i="1">
                            <a:latin typeface="Cambria Math" panose="02040503050406030204" pitchFamily="18" charset="0"/>
                            <a:ea typeface="Cambria Math" panose="02040503050406030204" pitchFamily="18" charset="0"/>
                          </a:rPr>
                          <m:t>𝒊</m:t>
                        </m:r>
                        <m:r>
                          <a:rPr lang="en-IN" sz="8000" b="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𝟏</m:t>
                        </m:r>
                      </m:sub>
                      <m:sup>
                        <m:r>
                          <a:rPr lang="en-IN" sz="8000" b="1" i="1">
                            <a:latin typeface="Cambria Math" panose="02040503050406030204" pitchFamily="18" charset="0"/>
                            <a:ea typeface="Cambria Math" panose="02040503050406030204" pitchFamily="18" charset="0"/>
                          </a:rPr>
                          <m:t>𝒗</m:t>
                        </m:r>
                      </m:sup>
                      <m:e>
                        <m:f>
                          <m:fPr>
                            <m:ctrlPr>
                              <a:rPr lang="en-US" sz="8000" b="1" i="1">
                                <a:latin typeface="Cambria Math" panose="02040503050406030204" pitchFamily="18" charset="0"/>
                                <a:ea typeface="Cambria Math" panose="02040503050406030204" pitchFamily="18" charset="0"/>
                              </a:rPr>
                            </m:ctrlPr>
                          </m:fPr>
                          <m:num>
                            <m:sSub>
                              <m:sSubPr>
                                <m:ctrlPr>
                                  <a:rPr lang="en-US" sz="8000" b="1" i="1">
                                    <a:latin typeface="Cambria Math" panose="02040503050406030204" pitchFamily="18" charset="0"/>
                                    <a:ea typeface="Cambria Math" panose="02040503050406030204" pitchFamily="18" charset="0"/>
                                  </a:rPr>
                                </m:ctrlPr>
                              </m:sSubPr>
                              <m:e>
                                <m:r>
                                  <a:rPr lang="en-IN" sz="8000" b="1" i="1" smtClean="0">
                                    <a:latin typeface="Cambria Math" panose="02040503050406030204" pitchFamily="18" charset="0"/>
                                    <a:ea typeface="Cambria Math" panose="02040503050406030204" pitchFamily="18" charset="0"/>
                                  </a:rPr>
                                  <m:t>𝒑</m:t>
                                </m:r>
                              </m:e>
                              <m:sub>
                                <m:r>
                                  <a:rPr lang="en-IN" sz="8000" b="1" i="1">
                                    <a:latin typeface="Cambria Math" panose="02040503050406030204" pitchFamily="18" charset="0"/>
                                    <a:ea typeface="Cambria Math" panose="02040503050406030204" pitchFamily="18" charset="0"/>
                                  </a:rPr>
                                  <m:t>𝒊</m:t>
                                </m:r>
                                <m:r>
                                  <a:rPr lang="en-IN" sz="8000" b="1">
                                    <a:latin typeface="Cambria Math" panose="02040503050406030204" pitchFamily="18" charset="0"/>
                                    <a:ea typeface="Cambria Math" panose="02040503050406030204" pitchFamily="18" charset="0"/>
                                  </a:rPr>
                                  <m:t>+</m:t>
                                </m:r>
                                <m:r>
                                  <a:rPr lang="en-IN" sz="8000" b="1" i="1" smtClean="0">
                                    <a:latin typeface="Cambria Math" panose="02040503050406030204" pitchFamily="18" charset="0"/>
                                    <a:ea typeface="Cambria Math" panose="02040503050406030204" pitchFamily="18" charset="0"/>
                                  </a:rPr>
                                  <m:t> </m:t>
                                </m:r>
                                <m:sSub>
                                  <m:sSubPr>
                                    <m:ctrlPr>
                                      <a:rPr lang="en-IN" sz="8000" b="1" i="1" smtClean="0">
                                        <a:latin typeface="Cambria Math" panose="02040503050406030204" pitchFamily="18" charset="0"/>
                                        <a:ea typeface="Cambria Math" panose="02040503050406030204" pitchFamily="18" charset="0"/>
                                      </a:rPr>
                                    </m:ctrlPr>
                                  </m:sSubPr>
                                  <m:e>
                                    <m:r>
                                      <a:rPr lang="en-IN" sz="8000" b="1" i="1" smtClean="0">
                                        <a:latin typeface="Cambria Math" panose="02040503050406030204" pitchFamily="18" charset="0"/>
                                        <a:ea typeface="Cambria Math" panose="02040503050406030204" pitchFamily="18" charset="0"/>
                                      </a:rPr>
                                      <m:t>𝒏</m:t>
                                    </m:r>
                                  </m:e>
                                  <m:sub>
                                    <m:r>
                                      <a:rPr lang="en-IN" sz="8000" b="1" i="1" smtClean="0">
                                        <a:latin typeface="Cambria Math" panose="02040503050406030204" pitchFamily="18" charset="0"/>
                                        <a:ea typeface="Cambria Math" panose="02040503050406030204" pitchFamily="18" charset="0"/>
                                      </a:rPr>
                                      <m:t>𝒊</m:t>
                                    </m:r>
                                  </m:sub>
                                </m:sSub>
                              </m:sub>
                            </m:sSub>
                          </m:num>
                          <m:den>
                            <m:r>
                              <a:rPr lang="en-IN" sz="8000" b="1" i="1">
                                <a:latin typeface="Cambria Math" panose="02040503050406030204" pitchFamily="18" charset="0"/>
                                <a:ea typeface="Cambria Math" panose="02040503050406030204" pitchFamily="18" charset="0"/>
                              </a:rPr>
                              <m:t>𝒑</m:t>
                            </m:r>
                            <m:r>
                              <a:rPr lang="en-IN" sz="8000" b="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den>
                        </m:f>
                      </m:e>
                    </m:nary>
                    <m:r>
                      <a:rPr lang="en-IN" sz="8000" b="1" i="1">
                        <a:latin typeface="Cambria Math" panose="02040503050406030204" pitchFamily="18" charset="0"/>
                        <a:ea typeface="Cambria Math" panose="02040503050406030204" pitchFamily="18" charset="0"/>
                      </a:rPr>
                      <m:t>𝑰</m:t>
                    </m:r>
                    <m:d>
                      <m:dPr>
                        <m:ctrlPr>
                          <a:rPr lang="en-US" sz="8000" b="1" i="1" dirty="0">
                            <a:latin typeface="Cambria Math" panose="02040503050406030204" pitchFamily="18" charset="0"/>
                            <a:ea typeface="Cambria Math" panose="02040503050406030204" pitchFamily="18" charset="0"/>
                          </a:rPr>
                        </m:ctrlPr>
                      </m:dPr>
                      <m:e>
                        <m:sSub>
                          <m:sSubPr>
                            <m:ctrlPr>
                              <a:rPr lang="en-US" sz="8000" b="1" i="1" dirty="0">
                                <a:latin typeface="Cambria Math" panose="02040503050406030204" pitchFamily="18" charset="0"/>
                                <a:ea typeface="Cambria Math" panose="02040503050406030204" pitchFamily="18" charset="0"/>
                              </a:rPr>
                            </m:ctrlPr>
                          </m:sSubPr>
                          <m:e>
                            <m:r>
                              <a:rPr lang="en-IN" sz="8000" b="1" i="1" dirty="0">
                                <a:latin typeface="Cambria Math" panose="02040503050406030204" pitchFamily="18" charset="0"/>
                                <a:ea typeface="Cambria Math" panose="02040503050406030204" pitchFamily="18" charset="0"/>
                              </a:rPr>
                              <m:t>𝒑</m:t>
                            </m:r>
                          </m:e>
                          <m:sub>
                            <m:r>
                              <a:rPr lang="en-IN" sz="8000" b="1" i="1" dirty="0">
                                <a:latin typeface="Cambria Math" panose="02040503050406030204" pitchFamily="18" charset="0"/>
                                <a:ea typeface="Cambria Math" panose="02040503050406030204" pitchFamily="18" charset="0"/>
                              </a:rPr>
                              <m:t>𝒊</m:t>
                            </m:r>
                          </m:sub>
                        </m:sSub>
                      </m:e>
                      <m:e>
                        <m:sSub>
                          <m:sSubPr>
                            <m:ctrlPr>
                              <a:rPr lang="en-US" sz="8000" b="1" i="1" dirty="0">
                                <a:latin typeface="Cambria Math" panose="02040503050406030204" pitchFamily="18" charset="0"/>
                                <a:ea typeface="Cambria Math" panose="02040503050406030204" pitchFamily="18" charset="0"/>
                              </a:rPr>
                            </m:ctrlPr>
                          </m:sSubPr>
                          <m:e>
                            <m:r>
                              <a:rPr lang="en-IN" sz="8000" b="1" i="1" dirty="0">
                                <a:latin typeface="Cambria Math" panose="02040503050406030204" pitchFamily="18" charset="0"/>
                                <a:ea typeface="Cambria Math" panose="02040503050406030204" pitchFamily="18" charset="0"/>
                              </a:rPr>
                              <m:t>𝒏</m:t>
                            </m:r>
                          </m:e>
                          <m:sub>
                            <m:r>
                              <a:rPr lang="en-IN" sz="8000" b="1" i="1" dirty="0">
                                <a:latin typeface="Cambria Math" panose="02040503050406030204" pitchFamily="18" charset="0"/>
                                <a:ea typeface="Cambria Math" panose="02040503050406030204" pitchFamily="18" charset="0"/>
                              </a:rPr>
                              <m:t>𝒊</m:t>
                            </m:r>
                          </m:sub>
                        </m:sSub>
                      </m:e>
                    </m:d>
                  </m:oMath>
                </a14:m>
                <a:endParaRPr lang="en-US" sz="8000" b="1" dirty="0">
                  <a:latin typeface="Cambria Math" panose="02040503050406030204" pitchFamily="18" charset="0"/>
                  <a:ea typeface="Cambria Math" panose="02040503050406030204" pitchFamily="18" charset="0"/>
                </a:endParaRPr>
              </a:p>
              <a:p>
                <a:pPr marL="457200" lvl="1" indent="0" algn="just">
                  <a:buNone/>
                </a:pPr>
                <a:endParaRPr lang="en-US" sz="8000" b="1" dirty="0">
                  <a:latin typeface="Cambria Math" panose="02040503050406030204" pitchFamily="18" charset="0"/>
                  <a:ea typeface="Cambria Math" panose="02040503050406030204" pitchFamily="18" charset="0"/>
                </a:endParaRPr>
              </a:p>
              <a:p>
                <a:pPr algn="just"/>
                <a:r>
                  <a:rPr lang="en-US" sz="8000" dirty="0">
                    <a:latin typeface="Times New Roman" panose="02020603050405020304" pitchFamily="18" charset="0"/>
                    <a:cs typeface="Times New Roman" panose="02020603050405020304" pitchFamily="18" charset="0"/>
                  </a:rPr>
                  <a:t>where v denotes the number of the parent node values and I(</a:t>
                </a:r>
                <a14:m>
                  <m:oMath xmlns:m="http://schemas.openxmlformats.org/officeDocument/2006/math">
                    <m:sSub>
                      <m:sSubPr>
                        <m:ctrlPr>
                          <a:rPr lang="en-US" sz="8000" i="1" dirty="0">
                            <a:latin typeface="Cambria Math" panose="02040503050406030204" pitchFamily="18" charset="0"/>
                            <a:ea typeface="Cambria Math" panose="02040503050406030204" pitchFamily="18" charset="0"/>
                          </a:rPr>
                        </m:ctrlPr>
                      </m:sSubPr>
                      <m:e>
                        <m:r>
                          <m:rPr>
                            <m:sty m:val="p"/>
                          </m:rPr>
                          <a:rPr lang="en-IN" sz="8000" i="1" dirty="0">
                            <a:latin typeface="Cambria Math" panose="02040503050406030204" pitchFamily="18" charset="0"/>
                            <a:ea typeface="Cambria Math" panose="02040503050406030204" pitchFamily="18" charset="0"/>
                          </a:rPr>
                          <m:t>p</m:t>
                        </m:r>
                      </m:e>
                      <m:sub>
                        <m:r>
                          <m:rPr>
                            <m:sty m:val="p"/>
                          </m:rPr>
                          <a:rPr lang="en-IN" sz="8000" i="1" dirty="0">
                            <a:latin typeface="Cambria Math" panose="02040503050406030204" pitchFamily="18" charset="0"/>
                            <a:ea typeface="Cambria Math" panose="02040503050406030204" pitchFamily="18" charset="0"/>
                          </a:rPr>
                          <m:t>i</m:t>
                        </m:r>
                      </m:sub>
                    </m:sSub>
                  </m:oMath>
                </a14:m>
                <a:r>
                  <a:rPr lang="en-US" sz="8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8000" i="1" dirty="0">
                            <a:latin typeface="Cambria Math" panose="02040503050406030204" pitchFamily="18" charset="0"/>
                            <a:ea typeface="Cambria Math" panose="02040503050406030204" pitchFamily="18" charset="0"/>
                          </a:rPr>
                        </m:ctrlPr>
                      </m:sSubPr>
                      <m:e>
                        <m:r>
                          <m:rPr>
                            <m:sty m:val="p"/>
                          </m:rPr>
                          <a:rPr lang="en-IN" sz="8000" i="1" dirty="0">
                            <a:latin typeface="Cambria Math" panose="02040503050406030204" pitchFamily="18" charset="0"/>
                            <a:ea typeface="Cambria Math" panose="02040503050406030204" pitchFamily="18" charset="0"/>
                          </a:rPr>
                          <m:t>n</m:t>
                        </m:r>
                      </m:e>
                      <m:sub>
                        <m:r>
                          <m:rPr>
                            <m:sty m:val="p"/>
                          </m:rPr>
                          <a:rPr lang="en-IN" sz="8000" i="1" dirty="0">
                            <a:latin typeface="Cambria Math" panose="02040503050406030204" pitchFamily="18" charset="0"/>
                            <a:ea typeface="Cambria Math" panose="02040503050406030204" pitchFamily="18" charset="0"/>
                          </a:rPr>
                          <m:t>i</m:t>
                        </m:r>
                      </m:sub>
                    </m:sSub>
                  </m:oMath>
                </a14:m>
                <a:r>
                  <a:rPr lang="en-US" sz="8000" dirty="0">
                    <a:latin typeface="Times New Roman" panose="02020603050405020304" pitchFamily="18" charset="0"/>
                    <a:cs typeface="Times New Roman" panose="02020603050405020304" pitchFamily="18" charset="0"/>
                  </a:rPr>
                  <a:t>) denotes the expected information for the </a:t>
                </a:r>
                <a:r>
                  <a:rPr lang="en-US" sz="8000" dirty="0" err="1" smtClean="0">
                    <a:latin typeface="Times New Roman" panose="02020603050405020304" pitchFamily="18" charset="0"/>
                    <a:cs typeface="Times New Roman" panose="02020603050405020304" pitchFamily="18" charset="0"/>
                  </a:rPr>
                  <a:t>i-th</a:t>
                </a:r>
                <a:r>
                  <a:rPr lang="en-US" sz="8000" dirty="0">
                    <a:latin typeface="Times New Roman" panose="02020603050405020304" pitchFamily="18" charset="0"/>
                    <a:cs typeface="Times New Roman" panose="02020603050405020304" pitchFamily="18" charset="0"/>
                  </a:rPr>
                  <a:t>value of the parent node. The information gain(A) for the node A can be obtained as the following equation.</a:t>
                </a:r>
              </a:p>
              <a:p>
                <a:pPr marL="2743200" lvl="6" indent="0" algn="just">
                  <a:buNone/>
                </a:pPr>
                <a14:m>
                  <m:oMathPara xmlns:m="http://schemas.openxmlformats.org/officeDocument/2006/math">
                    <m:oMathParaPr>
                      <m:jc m:val="centerGroup"/>
                    </m:oMathParaPr>
                    <m:oMath xmlns:m="http://schemas.openxmlformats.org/officeDocument/2006/math">
                      <m:r>
                        <a:rPr lang="en-IN" sz="8000" b="1" i="1">
                          <a:latin typeface="Cambria Math" panose="02040503050406030204" pitchFamily="18" charset="0"/>
                          <a:ea typeface="Cambria Math" panose="02040503050406030204" pitchFamily="18" charset="0"/>
                        </a:rPr>
                        <m:t>𝒈𝒂𝒊𝒏</m:t>
                      </m:r>
                      <m:d>
                        <m:dPr>
                          <m:ctrlPr>
                            <a:rPr lang="en-IN" sz="8000" b="1" i="1">
                              <a:latin typeface="Cambria Math" panose="02040503050406030204" pitchFamily="18" charset="0"/>
                              <a:ea typeface="Cambria Math" panose="02040503050406030204" pitchFamily="18" charset="0"/>
                            </a:rPr>
                          </m:ctrlPr>
                        </m:dPr>
                        <m:e>
                          <m:r>
                            <a:rPr lang="en-IN" sz="8000" b="1" i="1">
                              <a:latin typeface="Cambria Math" panose="02040503050406030204" pitchFamily="18" charset="0"/>
                              <a:ea typeface="Cambria Math" panose="02040503050406030204" pitchFamily="18" charset="0"/>
                            </a:rPr>
                            <m:t>𝑨</m:t>
                          </m:r>
                        </m:e>
                      </m:d>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𝑰</m:t>
                      </m:r>
                      <m:d>
                        <m:dPr>
                          <m:ctrlPr>
                            <a:rPr lang="en-IN" sz="8000" b="1" i="1">
                              <a:latin typeface="Cambria Math" panose="02040503050406030204" pitchFamily="18" charset="0"/>
                              <a:ea typeface="Cambria Math" panose="02040503050406030204" pitchFamily="18" charset="0"/>
                            </a:rPr>
                          </m:ctrlPr>
                        </m:dPr>
                        <m:e>
                          <m:r>
                            <a:rPr lang="en-IN" sz="8000" b="1" i="1">
                              <a:latin typeface="Cambria Math" panose="02040503050406030204" pitchFamily="18" charset="0"/>
                              <a:ea typeface="Cambria Math" panose="02040503050406030204" pitchFamily="18" charset="0"/>
                            </a:rPr>
                            <m:t>𝒑</m:t>
                          </m:r>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𝒏</m:t>
                          </m:r>
                        </m:e>
                      </m:d>
                      <m:r>
                        <a:rPr lang="en-IN" sz="8000" b="1" i="1">
                          <a:latin typeface="Cambria Math" panose="02040503050406030204" pitchFamily="18" charset="0"/>
                          <a:ea typeface="Cambria Math" panose="02040503050406030204" pitchFamily="18" charset="0"/>
                        </a:rPr>
                        <m:t>−</m:t>
                      </m:r>
                      <m:r>
                        <a:rPr lang="en-IN" sz="8000" b="1" i="1">
                          <a:latin typeface="Cambria Math" panose="02040503050406030204" pitchFamily="18" charset="0"/>
                          <a:ea typeface="Cambria Math" panose="02040503050406030204" pitchFamily="18" charset="0"/>
                        </a:rPr>
                        <m:t>𝑬</m:t>
                      </m:r>
                      <m:d>
                        <m:dPr>
                          <m:ctrlPr>
                            <a:rPr lang="en-IN" sz="8000" b="1" i="1">
                              <a:latin typeface="Cambria Math" panose="02040503050406030204" pitchFamily="18" charset="0"/>
                              <a:ea typeface="Cambria Math" panose="02040503050406030204" pitchFamily="18" charset="0"/>
                            </a:rPr>
                          </m:ctrlPr>
                        </m:dPr>
                        <m:e>
                          <m:r>
                            <a:rPr lang="en-IN" sz="8000" b="1" i="1">
                              <a:latin typeface="Cambria Math" panose="02040503050406030204" pitchFamily="18" charset="0"/>
                              <a:ea typeface="Cambria Math" panose="02040503050406030204" pitchFamily="18" charset="0"/>
                            </a:rPr>
                            <m:t>𝑨</m:t>
                          </m:r>
                        </m:e>
                      </m:d>
                    </m:oMath>
                  </m:oMathPara>
                </a14:m>
                <a:endParaRPr lang="en-US" sz="8000" dirty="0"/>
              </a:p>
              <a:p>
                <a:pPr marL="2743200" lvl="6" indent="0" algn="just">
                  <a:buNone/>
                </a:pPr>
                <a:endParaRPr lang="en-US" sz="8000" dirty="0"/>
              </a:p>
              <a:p>
                <a:pPr algn="just">
                  <a:buNone/>
                </a:pPr>
                <a:endParaRPr lang="en-US" sz="4600" dirty="0"/>
              </a:p>
              <a:p>
                <a:pPr algn="just"/>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457200"/>
                <a:ext cx="8229600" cy="6400800"/>
              </a:xfrm>
              <a:blipFill>
                <a:blip r:embed="rId2"/>
                <a:stretch>
                  <a:fillRect l="-667" r="-741"/>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r>
              <a:rPr lang="en-IN" sz="2400" b="1" dirty="0" smtClean="0">
                <a:latin typeface="Times New Roman" panose="02020603050405020304" pitchFamily="18" charset="0"/>
                <a:cs typeface="Times New Roman" panose="02020603050405020304" pitchFamily="18" charset="0"/>
              </a:rPr>
              <a:t>Random Forest Classifier</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609600"/>
                <a:ext cx="8229600" cy="6248400"/>
              </a:xfrm>
            </p:spPr>
            <p:txBody>
              <a:bodyPr>
                <a:normAutofit/>
              </a:bodyPr>
              <a:lstStyle/>
              <a:p>
                <a:pPr lvl="2" algn="just">
                  <a:buNone/>
                </a:pPr>
                <a:endParaRPr/>
              </a:p>
              <a:p>
                <a:pPr algn="just"/>
                <a:r>
                  <a:rPr lang="en-US" sz="2000" dirty="0">
                    <a:latin typeface="Times New Roman" panose="02020603050405020304" pitchFamily="18" charset="0"/>
                    <a:cs typeface="Times New Roman" panose="02020603050405020304" pitchFamily="18" charset="0"/>
                  </a:rPr>
                  <a:t>A set of ML models can often have a better performance than the use of a simple ML model. Such integration of ML models is called an ensemble learning. </a:t>
                </a:r>
              </a:p>
              <a:p>
                <a:pPr algn="just"/>
                <a:r>
                  <a:rPr lang="en-US" sz="2000" dirty="0" smtClean="0">
                    <a:latin typeface="Times New Roman" panose="02020603050405020304" pitchFamily="18" charset="0"/>
                    <a:cs typeface="Times New Roman" panose="02020603050405020304" pitchFamily="18" charset="0"/>
                  </a:rPr>
                  <a:t>Random </a:t>
                </a:r>
                <a:r>
                  <a:rPr lang="en-US" sz="2000" dirty="0">
                    <a:latin typeface="Times New Roman" panose="02020603050405020304" pitchFamily="18" charset="0"/>
                    <a:cs typeface="Times New Roman" panose="02020603050405020304" pitchFamily="18" charset="0"/>
                  </a:rPr>
                  <a:t>Forest Classifier  uses the ensemble learning by forming a set of decision trees and resulting in an output which are voted from each decision tree. Random Forest draw random samples from training data and learn a decision tree model from the sample data, so that it can have a set of decision trees (i.e., forest). </a:t>
                </a:r>
              </a:p>
              <a:p>
                <a:pPr algn="just"/>
                <a:r>
                  <a:rPr lang="en-US" sz="2000" dirty="0">
                    <a:latin typeface="Times New Roman" panose="02020603050405020304" pitchFamily="18" charset="0"/>
                    <a:cs typeface="Times New Roman" panose="02020603050405020304" pitchFamily="18" charset="0"/>
                  </a:rPr>
                  <a:t>After machine learning, in the prediction (or application) stage, the class voted by the majority of learned decision trees is chosen as the final result. The following shows an equation for such majority voting. </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rPr>
                          </m:ctrlPr>
                        </m:accPr>
                        <m:e>
                          <m:r>
                            <a:rPr lang="en-US" sz="2000" b="1" i="0" smtClean="0">
                              <a:latin typeface="Cambria Math" panose="02040503050406030204" pitchFamily="18" charset="0"/>
                              <a:ea typeface="Cambria Math" panose="02040503050406030204" pitchFamily="18" charset="0"/>
                            </a:rPr>
                            <m:t>𝐲</m:t>
                          </m:r>
                        </m:e>
                      </m:acc>
                      <m:r>
                        <a:rPr lang="en-IN" sz="2000" b="1" i="0" smtClean="0">
                          <a:latin typeface="Cambria Math" panose="02040503050406030204" pitchFamily="18" charset="0"/>
                          <a:ea typeface="Cambria Math" panose="02040503050406030204" pitchFamily="18" charset="0"/>
                        </a:rPr>
                        <m:t>=</m:t>
                      </m:r>
                      <m:r>
                        <a:rPr lang="en-IN" sz="2000" b="1" i="0" smtClean="0">
                          <a:latin typeface="Cambria Math" panose="02040503050406030204" pitchFamily="18" charset="0"/>
                          <a:ea typeface="Cambria Math" panose="02040503050406030204" pitchFamily="18" charset="0"/>
                        </a:rPr>
                        <m:t>𝐦𝐨𝐝𝐞</m:t>
                      </m:r>
                      <m:d>
                        <m:dPr>
                          <m:begChr m:val="{"/>
                          <m:endChr m:val="}"/>
                          <m:ctrlPr>
                            <a:rPr lang="en-IN" sz="2000" b="1" i="1" smtClean="0">
                              <a:latin typeface="Cambria Math" panose="02040503050406030204" pitchFamily="18" charset="0"/>
                              <a:ea typeface="Cambria Math" panose="02040503050406030204" pitchFamily="18" charset="0"/>
                            </a:rPr>
                          </m:ctrlPr>
                        </m:dPr>
                        <m:e>
                          <m:sSub>
                            <m:sSubPr>
                              <m:ctrlPr>
                                <a:rPr lang="en-IN" sz="2000" b="1" i="1" smtClean="0">
                                  <a:latin typeface="Cambria Math" panose="02040503050406030204" pitchFamily="18" charset="0"/>
                                  <a:ea typeface="Cambria Math" panose="02040503050406030204" pitchFamily="18" charset="0"/>
                                </a:rPr>
                              </m:ctrlPr>
                            </m:sSubPr>
                            <m:e>
                              <m:r>
                                <a:rPr lang="en-IN" sz="2000" b="1" i="1" smtClean="0">
                                  <a:latin typeface="Cambria Math" panose="02040503050406030204" pitchFamily="18" charset="0"/>
                                  <a:ea typeface="Cambria Math" panose="02040503050406030204" pitchFamily="18" charset="0"/>
                                </a:rPr>
                                <m:t>𝒂</m:t>
                              </m:r>
                            </m:e>
                            <m:sub>
                              <m:r>
                                <a:rPr lang="en-IN" sz="2000" b="1" i="1" smtClean="0">
                                  <a:latin typeface="Cambria Math" panose="02040503050406030204" pitchFamily="18" charset="0"/>
                                  <a:ea typeface="Cambria Math" panose="02040503050406030204" pitchFamily="18" charset="0"/>
                                </a:rPr>
                                <m:t>𝟏</m:t>
                              </m:r>
                            </m:sub>
                          </m:sSub>
                          <m:d>
                            <m:dPr>
                              <m:ctrlPr>
                                <a:rPr lang="en-IN" sz="2000" b="1" i="1" smtClean="0">
                                  <a:latin typeface="Cambria Math" panose="02040503050406030204" pitchFamily="18" charset="0"/>
                                  <a:ea typeface="Cambria Math" panose="02040503050406030204" pitchFamily="18" charset="0"/>
                                </a:rPr>
                              </m:ctrlPr>
                            </m:dPr>
                            <m:e>
                              <m:r>
                                <a:rPr lang="en-IN" sz="2000" b="1" i="1" smtClean="0">
                                  <a:latin typeface="Cambria Math" panose="02040503050406030204" pitchFamily="18" charset="0"/>
                                  <a:ea typeface="Cambria Math" panose="02040503050406030204" pitchFamily="18" charset="0"/>
                                </a:rPr>
                                <m:t>𝒙</m:t>
                              </m:r>
                            </m:e>
                          </m:d>
                          <m:r>
                            <a:rPr lang="en-IN" sz="2000" b="1" i="1" smtClean="0">
                              <a:latin typeface="Cambria Math" panose="02040503050406030204" pitchFamily="18" charset="0"/>
                              <a:ea typeface="Cambria Math" panose="02040503050406030204" pitchFamily="18" charset="0"/>
                            </a:rPr>
                            <m:t>,</m:t>
                          </m:r>
                          <m:sSub>
                            <m:sSubPr>
                              <m:ctrlPr>
                                <a:rPr lang="en-IN" sz="2000" b="1" i="1" smtClean="0">
                                  <a:latin typeface="Cambria Math" panose="02040503050406030204" pitchFamily="18" charset="0"/>
                                  <a:ea typeface="Cambria Math" panose="02040503050406030204" pitchFamily="18" charset="0"/>
                                </a:rPr>
                              </m:ctrlPr>
                            </m:sSubPr>
                            <m:e>
                              <m:r>
                                <a:rPr lang="en-IN" sz="2000" b="1" i="1" smtClean="0">
                                  <a:latin typeface="Cambria Math" panose="02040503050406030204" pitchFamily="18" charset="0"/>
                                  <a:ea typeface="Cambria Math" panose="02040503050406030204" pitchFamily="18" charset="0"/>
                                </a:rPr>
                                <m:t>𝒂</m:t>
                              </m:r>
                            </m:e>
                            <m:sub>
                              <m:r>
                                <a:rPr lang="en-IN" sz="2000" b="1" i="1" smtClean="0">
                                  <a:latin typeface="Cambria Math" panose="02040503050406030204" pitchFamily="18" charset="0"/>
                                  <a:ea typeface="Cambria Math" panose="02040503050406030204" pitchFamily="18" charset="0"/>
                                </a:rPr>
                                <m:t>𝟐</m:t>
                              </m:r>
                            </m:sub>
                          </m:sSub>
                          <m:d>
                            <m:dPr>
                              <m:ctrlPr>
                                <a:rPr lang="en-IN" sz="2000" b="1" i="1" smtClean="0">
                                  <a:latin typeface="Cambria Math" panose="02040503050406030204" pitchFamily="18" charset="0"/>
                                  <a:ea typeface="Cambria Math" panose="02040503050406030204" pitchFamily="18" charset="0"/>
                                </a:rPr>
                              </m:ctrlPr>
                            </m:dPr>
                            <m:e>
                              <m:r>
                                <a:rPr lang="en-IN" sz="2000" b="1" i="1" smtClean="0">
                                  <a:latin typeface="Cambria Math" panose="02040503050406030204" pitchFamily="18" charset="0"/>
                                  <a:ea typeface="Cambria Math" panose="02040503050406030204" pitchFamily="18" charset="0"/>
                                </a:rPr>
                                <m:t>𝒙</m:t>
                              </m:r>
                            </m:e>
                          </m:d>
                          <m:r>
                            <a:rPr lang="en-IN" sz="2000" b="1" i="1" smtClean="0">
                              <a:latin typeface="Cambria Math" panose="02040503050406030204" pitchFamily="18" charset="0"/>
                              <a:ea typeface="Cambria Math" panose="02040503050406030204" pitchFamily="18" charset="0"/>
                            </a:rPr>
                            <m:t>,…,</m:t>
                          </m:r>
                          <m:sSub>
                            <m:sSubPr>
                              <m:ctrlPr>
                                <a:rPr lang="en-IN" sz="2000" b="1" i="1" smtClean="0">
                                  <a:latin typeface="Cambria Math" panose="02040503050406030204" pitchFamily="18" charset="0"/>
                                  <a:ea typeface="Cambria Math" panose="02040503050406030204" pitchFamily="18" charset="0"/>
                                </a:rPr>
                              </m:ctrlPr>
                            </m:sSubPr>
                            <m:e>
                              <m:r>
                                <a:rPr lang="en-IN" sz="2000" b="1" i="1" smtClean="0">
                                  <a:latin typeface="Cambria Math" panose="02040503050406030204" pitchFamily="18" charset="0"/>
                                  <a:ea typeface="Cambria Math" panose="02040503050406030204" pitchFamily="18" charset="0"/>
                                </a:rPr>
                                <m:t>𝒂</m:t>
                              </m:r>
                            </m:e>
                            <m:sub>
                              <m:r>
                                <a:rPr lang="en-IN" sz="2000" b="1" i="1" smtClean="0">
                                  <a:latin typeface="Cambria Math" panose="02040503050406030204" pitchFamily="18" charset="0"/>
                                  <a:ea typeface="Cambria Math" panose="02040503050406030204" pitchFamily="18" charset="0"/>
                                </a:rPr>
                                <m:t>𝒏</m:t>
                              </m:r>
                            </m:sub>
                          </m:sSub>
                          <m:r>
                            <a:rPr lang="en-IN" sz="2000" b="1" i="1" smtClean="0">
                              <a:latin typeface="Cambria Math" panose="02040503050406030204" pitchFamily="18" charset="0"/>
                              <a:ea typeface="Cambria Math" panose="02040503050406030204" pitchFamily="18" charset="0"/>
                            </a:rPr>
                            <m:t>(</m:t>
                          </m:r>
                          <m:r>
                            <a:rPr lang="en-IN" sz="2000" b="1" i="1" smtClean="0">
                              <a:latin typeface="Cambria Math" panose="02040503050406030204" pitchFamily="18" charset="0"/>
                              <a:ea typeface="Cambria Math" panose="02040503050406030204" pitchFamily="18" charset="0"/>
                            </a:rPr>
                            <m:t>𝒙</m:t>
                          </m:r>
                          <m:r>
                            <a:rPr lang="en-IN" sz="2000" b="1" i="1" smtClean="0">
                              <a:latin typeface="Cambria Math" panose="02040503050406030204" pitchFamily="18" charset="0"/>
                              <a:ea typeface="Cambria Math" panose="02040503050406030204" pitchFamily="18" charset="0"/>
                            </a:rPr>
                            <m:t>)</m:t>
                          </m:r>
                        </m:e>
                      </m:d>
                    </m:oMath>
                  </m:oMathPara>
                </a14:m>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𝑎</m:t>
                        </m:r>
                      </m:e>
                      <m:sub>
                        <m:r>
                          <a:rPr lang="en-IN" sz="2000" b="0" i="1" smtClean="0">
                            <a:latin typeface="Cambria Math" panose="02040503050406030204" pitchFamily="18" charset="0"/>
                            <a:cs typeface="Times New Roman" panose="02020603050405020304" pitchFamily="18" charset="0"/>
                          </a:rPr>
                          <m:t>𝑖</m:t>
                        </m:r>
                      </m:sub>
                    </m:sSub>
                  </m:oMath>
                </a14:m>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x</a:t>
                </a:r>
                <a:r>
                  <a:rPr lang="en-US" sz="2000" dirty="0">
                    <a:latin typeface="Times New Roman" panose="02020603050405020304" pitchFamily="18" charset="0"/>
                    <a:cs typeface="Times New Roman" panose="02020603050405020304" pitchFamily="18" charset="0"/>
                  </a:rPr>
                  <a:t>) is a single decision tree and the function </a:t>
                </a:r>
                <a:r>
                  <a:rPr lang="en-US" sz="2000" i="1" dirty="0">
                    <a:latin typeface="Times New Roman" panose="02020603050405020304" pitchFamily="18" charset="0"/>
                    <a:cs typeface="Times New Roman" panose="02020603050405020304" pitchFamily="18" charset="0"/>
                  </a:rPr>
                  <a:t>mode</a:t>
                </a:r>
                <a:r>
                  <a:rPr lang="en-US" sz="2000" dirty="0">
                    <a:latin typeface="Times New Roman" panose="02020603050405020304" pitchFamily="18" charset="0"/>
                    <a:cs typeface="Times New Roman" panose="02020603050405020304" pitchFamily="18" charset="0"/>
                  </a:rPr>
                  <a:t>(.) yields the output as the class label that is the most frequent class among the set of classification results.</a:t>
                </a: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609600"/>
                <a:ext cx="8229600" cy="6248400"/>
              </a:xfrm>
              <a:blipFill>
                <a:blip r:embed="rId2"/>
                <a:stretch>
                  <a:fillRect l="-667" r="-741"/>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609600"/>
          </a:xfrm>
        </p:spPr>
        <p:txBody>
          <a:bodyPr>
            <a:normAutofit/>
          </a:bodyPr>
          <a:lstStyle/>
          <a:p>
            <a:pPr algn="ctr"/>
            <a:r>
              <a:rPr lang="en-IN" sz="2400" b="1" dirty="0">
                <a:latin typeface="Times New Roman" panose="02020603050405020304" pitchFamily="18" charset="0"/>
                <a:cs typeface="Times New Roman" panose="02020603050405020304" pitchFamily="18" charset="0"/>
              </a:rPr>
              <a:t>Gradient Boosting Classifier</a:t>
            </a:r>
          </a:p>
        </p:txBody>
      </p:sp>
      <p:sp>
        <p:nvSpPr>
          <p:cNvPr id="6" name="Content Placeholder 5"/>
          <p:cNvSpPr>
            <a:spLocks noGrp="1"/>
          </p:cNvSpPr>
          <p:nvPr>
            <p:ph idx="1"/>
          </p:nvPr>
        </p:nvSpPr>
        <p:spPr>
          <a:xfrm>
            <a:off x="457200" y="609600"/>
            <a:ext cx="8229600" cy="5638800"/>
          </a:xfrm>
        </p:spPr>
        <p:txBody>
          <a:bodyPr>
            <a:normAutofit/>
          </a:bodyPr>
          <a:lstStyle/>
          <a:p>
            <a:pPr algn="just"/>
            <a:r>
              <a:rPr lang="en-US" sz="2000" dirty="0">
                <a:latin typeface="Times New Roman" panose="02020603050405020304" pitchFamily="18" charset="0"/>
                <a:cs typeface="Times New Roman" panose="02020603050405020304" pitchFamily="18" charset="0"/>
              </a:rPr>
              <a:t>Gradient Boosting Classiﬁer uses an ensemble model consisting of a set of simple models. </a:t>
            </a:r>
          </a:p>
          <a:p>
            <a:pPr algn="just"/>
            <a:r>
              <a:rPr lang="en-US" sz="2000" dirty="0">
                <a:latin typeface="Times New Roman" panose="02020603050405020304" pitchFamily="18" charset="0"/>
                <a:cs typeface="Times New Roman" panose="02020603050405020304" pitchFamily="18" charset="0"/>
              </a:rPr>
              <a:t>By adding such simple models, the result ensemble model can be sequentially improved and ﬁnally ﬁtted to data. </a:t>
            </a:r>
          </a:p>
          <a:p>
            <a:pPr algn="just"/>
            <a:r>
              <a:rPr lang="en-US" sz="2000" dirty="0">
                <a:latin typeface="Times New Roman" panose="02020603050405020304" pitchFamily="18" charset="0"/>
                <a:cs typeface="Times New Roman" panose="02020603050405020304" pitchFamily="18" charset="0"/>
              </a:rPr>
              <a:t>In other words, after applying a simple model, samples which are classiﬁed by it are reused to another simple model. And then this process is repeated until convergence (or achieving better predictive performance). Gradient Boosting Classiﬁer is a generalized method of boosting by using gradient of a loss function.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714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609600"/>
          </a:xfrm>
        </p:spPr>
        <p:txBody>
          <a:bodyPr>
            <a:normAutofit/>
          </a:bodyPr>
          <a:lstStyle/>
          <a:p>
            <a:r>
              <a:rPr lang="en-IN" sz="2400" b="1" dirty="0" smtClean="0">
                <a:latin typeface="Times New Roman" panose="02020603050405020304" pitchFamily="18" charset="0"/>
                <a:cs typeface="Times New Roman" panose="02020603050405020304" pitchFamily="18" charset="0"/>
              </a:rPr>
              <a:t>System Architecture</a:t>
            </a:r>
            <a:endParaRPr lang="en-IN" sz="2400" b="1" dirty="0">
              <a:latin typeface="Times New Roman" panose="02020603050405020304" pitchFamily="18" charset="0"/>
              <a:cs typeface="Times New Roman" panose="02020603050405020304" pitchFamily="18" charset="0"/>
            </a:endParaRPr>
          </a:p>
        </p:txBody>
      </p:sp>
      <p:pic>
        <p:nvPicPr>
          <p:cNvPr id="8" name="Picture 2"/>
          <p:cNvPicPr>
            <a:picLocks noGrp="1" noChangeAspect="1" noChangeArrowheads="1"/>
          </p:cNvPicPr>
          <p:nvPr>
            <p:ph idx="1"/>
          </p:nvPr>
        </p:nvPicPr>
        <p:blipFill>
          <a:blip r:embed="rId2"/>
          <a:srcRect/>
          <a:stretch>
            <a:fillRect/>
          </a:stretch>
        </p:blipFill>
        <p:spPr bwMode="auto">
          <a:xfrm>
            <a:off x="457201" y="609600"/>
            <a:ext cx="8229600" cy="52964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IN" sz="2400" b="1" dirty="0" smtClean="0">
                <a:latin typeface="Times New Roman" panose="02020603050405020304" pitchFamily="18" charset="0"/>
                <a:cs typeface="Times New Roman" panose="02020603050405020304" pitchFamily="18" charset="0"/>
              </a:rPr>
              <a:t>Schematic Representation of Modules</a:t>
            </a:r>
            <a:endParaRPr lang="en-IN" sz="2400" b="1" dirty="0">
              <a:latin typeface="Times New Roman" panose="02020603050405020304" pitchFamily="18" charset="0"/>
              <a:cs typeface="Times New Roman" panose="02020603050405020304" pitchFamily="18" charset="0"/>
            </a:endParaRPr>
          </a:p>
        </p:txBody>
      </p:sp>
      <p:pic>
        <p:nvPicPr>
          <p:cNvPr id="6" name="Picture 3"/>
          <p:cNvPicPr>
            <a:picLocks noGrp="1" noChangeAspect="1" noChangeArrowheads="1"/>
          </p:cNvPicPr>
          <p:nvPr>
            <p:ph idx="1"/>
          </p:nvPr>
        </p:nvPicPr>
        <p:blipFill>
          <a:blip r:embed="rId2"/>
          <a:srcRect/>
          <a:stretch>
            <a:fillRect/>
          </a:stretch>
        </p:blipFill>
        <p:spPr bwMode="auto">
          <a:xfrm>
            <a:off x="2362200" y="1143000"/>
            <a:ext cx="4191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0803" y="0"/>
            <a:ext cx="8229600" cy="685800"/>
          </a:xfrm>
        </p:spPr>
        <p:txBody>
          <a:bodyPr>
            <a:normAutofit/>
          </a:bodyPr>
          <a:lstStyle/>
          <a:p>
            <a:r>
              <a:rPr lang="en-IN" sz="2400" b="1" dirty="0" smtClean="0">
                <a:latin typeface="Times New Roman" panose="02020603050405020304" pitchFamily="18" charset="0"/>
                <a:cs typeface="Times New Roman" panose="02020603050405020304" pitchFamily="18" charset="0"/>
              </a:rPr>
              <a:t>Business Understanding</a:t>
            </a:r>
            <a:endParaRPr lang="en-IN" sz="24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29228" y="1295400"/>
            <a:ext cx="8229600" cy="5059363"/>
          </a:xfrm>
        </p:spPr>
        <p:txBody>
          <a:bodyPr>
            <a:normAutofit/>
          </a:bodyPr>
          <a:lstStyle/>
          <a:p>
            <a:r>
              <a:rPr lang="en-US" sz="2000" dirty="0">
                <a:latin typeface="Times New Roman" panose="02020603050405020304" pitchFamily="18" charset="0"/>
                <a:cs typeface="Times New Roman" panose="02020603050405020304" pitchFamily="18" charset="0"/>
              </a:rPr>
              <a:t>In our project, our goal has two folds of objectives. </a:t>
            </a:r>
          </a:p>
          <a:p>
            <a:pPr lvl="1"/>
            <a:r>
              <a:rPr lang="en-US" sz="2000" dirty="0">
                <a:latin typeface="Times New Roman" panose="02020603050405020304" pitchFamily="18" charset="0"/>
                <a:cs typeface="Times New Roman" panose="02020603050405020304" pitchFamily="18" charset="0"/>
              </a:rPr>
              <a:t>The first goal is to determine the most accurate machine learning model between Gaussian Naive Bayes, Decision </a:t>
            </a:r>
            <a:r>
              <a:rPr lang="en-US" sz="2000" dirty="0" smtClean="0">
                <a:latin typeface="Times New Roman" panose="02020603050405020304" pitchFamily="18" charset="0"/>
                <a:cs typeface="Times New Roman" panose="02020603050405020304" pitchFamily="18" charset="0"/>
              </a:rPr>
              <a:t>Tree Classifier , </a:t>
            </a:r>
            <a:r>
              <a:rPr lang="en-US" sz="2000" dirty="0">
                <a:latin typeface="Times New Roman" panose="02020603050405020304" pitchFamily="18" charset="0"/>
                <a:cs typeface="Times New Roman" panose="02020603050405020304" pitchFamily="18" charset="0"/>
              </a:rPr>
              <a:t>Random </a:t>
            </a:r>
            <a:r>
              <a:rPr lang="en-US" sz="2000" dirty="0" smtClean="0">
                <a:latin typeface="Times New Roman" panose="02020603050405020304" pitchFamily="18" charset="0"/>
                <a:cs typeface="Times New Roman" panose="02020603050405020304" pitchFamily="18" charset="0"/>
              </a:rPr>
              <a:t>Forest Classifier</a:t>
            </a:r>
            <a:r>
              <a:rPr lang="en-US" sz="2000" dirty="0">
                <a:latin typeface="Times New Roman" panose="02020603050405020304" pitchFamily="18" charset="0"/>
                <a:cs typeface="Times New Roman" panose="02020603050405020304" pitchFamily="18" charset="0"/>
              </a:rPr>
              <a:t>, Gradient Bosting </a:t>
            </a:r>
            <a:r>
              <a:rPr lang="en-US" sz="2000" dirty="0" smtClean="0">
                <a:latin typeface="Times New Roman" panose="02020603050405020304" pitchFamily="18" charset="0"/>
                <a:cs typeface="Times New Roman" panose="02020603050405020304" pitchFamily="18" charset="0"/>
              </a:rPr>
              <a:t>Classifier</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for the given data.</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The second is to construct a public web that will allow adolescents to know whether they will have the intention to smoke or not.</a:t>
            </a:r>
          </a:p>
          <a:p>
            <a:pPr marL="0" indent="0">
              <a:buNone/>
            </a:pPr>
            <a:endParaRPr lang="en-US" sz="2000" dirty="0" smtClean="0">
              <a:latin typeface="Times New Roman" panose="02020603050405020304" pitchFamily="18" charset="0"/>
              <a:cs typeface="Times New Roman" panose="02020603050405020304" pitchFamily="18" charset="0"/>
            </a:endParaRPr>
          </a:p>
          <a:p>
            <a:pPr marL="514350" indent="-514350"/>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utilize the data from NYTS for 2018 in order to construct ML models, and the models are analyzed to choose the most accurate one in predicting the intention for a non-smoker to smoke cigarettes.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IN" sz="2400" b="1" dirty="0" smtClean="0">
                <a:latin typeface="Times New Roman" panose="02020603050405020304" pitchFamily="18" charset="0"/>
                <a:cs typeface="Times New Roman" panose="02020603050405020304" pitchFamily="18" charset="0"/>
              </a:rPr>
              <a:t>Data Understanding</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609600"/>
            <a:ext cx="8229600" cy="6248400"/>
          </a:xfrm>
        </p:spPr>
        <p:txBody>
          <a:bodyPr>
            <a:normAutofit/>
          </a:bodyPr>
          <a:lstStyle/>
          <a:p>
            <a:pPr algn="just"/>
            <a:r>
              <a:rPr lang="en-US" sz="2000" dirty="0">
                <a:latin typeface="Times New Roman" panose="02020603050405020304" pitchFamily="18" charset="0"/>
                <a:cs typeface="Times New Roman" panose="02020603050405020304" pitchFamily="18" charset="0"/>
              </a:rPr>
              <a:t>We found reliable data from the National Youth Tobacco Survey </a:t>
            </a:r>
            <a:r>
              <a:rPr lang="en-US" sz="2000" dirty="0" smtClean="0">
                <a:latin typeface="Times New Roman" panose="02020603050405020304" pitchFamily="18" charset="0"/>
                <a:cs typeface="Times New Roman" panose="02020603050405020304" pitchFamily="18" charset="0"/>
              </a:rPr>
              <a:t>2018 , </a:t>
            </a:r>
            <a:r>
              <a:rPr lang="en-US" sz="2000" dirty="0">
                <a:latin typeface="Times New Roman" panose="02020603050405020304" pitchFamily="18" charset="0"/>
                <a:cs typeface="Times New Roman" panose="02020603050405020304" pitchFamily="18" charset="0"/>
              </a:rPr>
              <a:t>which is a nation-wide </a:t>
            </a:r>
            <a:r>
              <a:rPr lang="en-US" sz="2000" dirty="0" smtClean="0">
                <a:latin typeface="Times New Roman" panose="02020603050405020304" pitchFamily="18" charset="0"/>
                <a:cs typeface="Times New Roman" panose="02020603050405020304" pitchFamily="18" charset="0"/>
              </a:rPr>
              <a:t>survey </a:t>
            </a:r>
            <a:r>
              <a:rPr lang="en-US" sz="2000" dirty="0">
                <a:latin typeface="Times New Roman" panose="02020603050405020304" pitchFamily="18" charset="0"/>
                <a:cs typeface="Times New Roman" panose="02020603050405020304" pitchFamily="18" charset="0"/>
              </a:rPr>
              <a:t>for middle (grades 6-8) and high school (9-12) youth’s tobacco-related beliefs, attitudes, behaviors, and exposure to pro and anti-tobacco inﬂuences.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NYTS </a:t>
            </a:r>
            <a:r>
              <a:rPr lang="en-US" sz="2000" dirty="0">
                <a:latin typeface="Times New Roman" panose="02020603050405020304" pitchFamily="18" charset="0"/>
                <a:cs typeface="Times New Roman" panose="02020603050405020304" pitchFamily="18" charset="0"/>
              </a:rPr>
              <a:t>implements a three-stage cluster sampling design in order to get a nationally representative data for students from grades 6-12 in </a:t>
            </a:r>
            <a:r>
              <a:rPr lang="en-US" sz="2000" dirty="0" smtClean="0">
                <a:latin typeface="Times New Roman" panose="02020603050405020304" pitchFamily="18" charset="0"/>
                <a:cs typeface="Times New Roman" panose="02020603050405020304" pitchFamily="18" charset="0"/>
              </a:rPr>
              <a:t>all over the world.</a:t>
            </a:r>
          </a:p>
          <a:p>
            <a:pPr algn="just"/>
            <a:r>
              <a:rPr lang="en-US" sz="2000" dirty="0" smtClean="0">
                <a:latin typeface="Times New Roman" panose="02020603050405020304" pitchFamily="18" charset="0"/>
                <a:cs typeface="Times New Roman" panose="02020603050405020304" pitchFamily="18" charset="0"/>
              </a:rPr>
              <a:t>There are a total of 88 questions in the survey and we examined all of the questions and picked the </a:t>
            </a:r>
            <a:r>
              <a:rPr lang="en-US" sz="2000" dirty="0">
                <a:latin typeface="Times New Roman" panose="02020603050405020304" pitchFamily="18" charset="0"/>
                <a:cs typeface="Times New Roman" panose="02020603050405020304" pitchFamily="18" charset="0"/>
              </a:rPr>
              <a:t>questions that were necessary making the model </a:t>
            </a:r>
            <a:r>
              <a:rPr lang="en-US" sz="2000" dirty="0" smtClean="0">
                <a:latin typeface="Times New Roman" panose="02020603050405020304" pitchFamily="18" charset="0"/>
                <a:cs typeface="Times New Roman" panose="02020603050405020304" pitchFamily="18" charset="0"/>
              </a:rPr>
              <a:t>to predict </a:t>
            </a:r>
            <a:r>
              <a:rPr lang="en-US" sz="2000" dirty="0">
                <a:latin typeface="Times New Roman" panose="02020603050405020304" pitchFamily="18" charset="0"/>
                <a:cs typeface="Times New Roman" panose="02020603050405020304" pitchFamily="18" charset="0"/>
              </a:rPr>
              <a:t>the whether a person has the intention to smoke or not. </a:t>
            </a:r>
            <a:endParaRPr lang="en-US" sz="2000" dirty="0" smtClean="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65129066"/>
              </p:ext>
            </p:extLst>
          </p:nvPr>
        </p:nvGraphicFramePr>
        <p:xfrm>
          <a:off x="457199" y="3886201"/>
          <a:ext cx="8305801" cy="2895599"/>
        </p:xfrm>
        <a:graphic>
          <a:graphicData uri="http://schemas.openxmlformats.org/drawingml/2006/table">
            <a:tbl>
              <a:tblPr firstRow="1" bandRow="1">
                <a:tableStyleId>{5C22544A-7EE6-4342-B048-85BDC9FD1C3A}</a:tableStyleId>
              </a:tblPr>
              <a:tblGrid>
                <a:gridCol w="1981201">
                  <a:extLst>
                    <a:ext uri="{9D8B030D-6E8A-4147-A177-3AD203B41FA5}">
                      <a16:colId xmlns:a16="http://schemas.microsoft.com/office/drawing/2014/main" val="370108329"/>
                    </a:ext>
                  </a:extLst>
                </a:gridCol>
                <a:gridCol w="2590799">
                  <a:extLst>
                    <a:ext uri="{9D8B030D-6E8A-4147-A177-3AD203B41FA5}">
                      <a16:colId xmlns:a16="http://schemas.microsoft.com/office/drawing/2014/main" val="4031071787"/>
                    </a:ext>
                  </a:extLst>
                </a:gridCol>
                <a:gridCol w="3733801">
                  <a:extLst>
                    <a:ext uri="{9D8B030D-6E8A-4147-A177-3AD203B41FA5}">
                      <a16:colId xmlns:a16="http://schemas.microsoft.com/office/drawing/2014/main" val="2666482742"/>
                    </a:ext>
                  </a:extLst>
                </a:gridCol>
              </a:tblGrid>
              <a:tr h="493498">
                <a:tc>
                  <a:txBody>
                    <a:bodyPr/>
                    <a:lstStyle/>
                    <a:p>
                      <a:r>
                        <a:rPr lang="en-IN" dirty="0" smtClean="0"/>
                        <a:t>Question Number</a:t>
                      </a:r>
                      <a:endParaRPr lang="en-IN" dirty="0"/>
                    </a:p>
                  </a:txBody>
                  <a:tcPr/>
                </a:tc>
                <a:tc>
                  <a:txBody>
                    <a:bodyPr/>
                    <a:lstStyle/>
                    <a:p>
                      <a:r>
                        <a:rPr lang="en-IN" dirty="0" smtClean="0"/>
                        <a:t>Question</a:t>
                      </a:r>
                      <a:endParaRPr lang="en-IN" dirty="0"/>
                    </a:p>
                  </a:txBody>
                  <a:tcPr/>
                </a:tc>
                <a:tc>
                  <a:txBody>
                    <a:bodyPr/>
                    <a:lstStyle/>
                    <a:p>
                      <a:r>
                        <a:rPr lang="en-IN" dirty="0" smtClean="0"/>
                        <a:t>Answer</a:t>
                      </a:r>
                      <a:endParaRPr lang="en-IN" dirty="0"/>
                    </a:p>
                  </a:txBody>
                  <a:tcPr/>
                </a:tc>
                <a:extLst>
                  <a:ext uri="{0D108BD9-81ED-4DB2-BD59-A6C34878D82A}">
                    <a16:rowId xmlns:a16="http://schemas.microsoft.com/office/drawing/2014/main" val="3012108973"/>
                  </a:ext>
                </a:extLst>
              </a:tr>
              <a:tr h="369554">
                <a:tc>
                  <a:txBody>
                    <a:bodyPr/>
                    <a:lstStyle/>
                    <a:p>
                      <a:r>
                        <a:rPr lang="en-IN" dirty="0" smtClean="0"/>
                        <a:t>Q1</a:t>
                      </a:r>
                      <a:endParaRPr lang="en-IN" dirty="0"/>
                    </a:p>
                  </a:txBody>
                  <a:tcPr/>
                </a:tc>
                <a:tc>
                  <a:txBody>
                    <a:bodyPr/>
                    <a:lstStyle/>
                    <a:p>
                      <a:r>
                        <a:rPr lang="en-IN" dirty="0" smtClean="0"/>
                        <a:t>How</a:t>
                      </a:r>
                      <a:r>
                        <a:rPr lang="en-IN" baseline="0" dirty="0" smtClean="0"/>
                        <a:t> old are you?</a:t>
                      </a:r>
                      <a:endParaRPr lang="en-IN" dirty="0"/>
                    </a:p>
                  </a:txBody>
                  <a:tcPr/>
                </a:tc>
                <a:tc>
                  <a:txBody>
                    <a:bodyPr/>
                    <a:lstStyle/>
                    <a:p>
                      <a:r>
                        <a:rPr lang="en-US" dirty="0" smtClean="0"/>
                        <a:t>9, 10, ..., 19 years old </a:t>
                      </a:r>
                      <a:endParaRPr lang="en-IN" dirty="0"/>
                    </a:p>
                  </a:txBody>
                  <a:tcPr/>
                </a:tc>
                <a:extLst>
                  <a:ext uri="{0D108BD9-81ED-4DB2-BD59-A6C34878D82A}">
                    <a16:rowId xmlns:a16="http://schemas.microsoft.com/office/drawing/2014/main" val="640258347"/>
                  </a:ext>
                </a:extLst>
              </a:tr>
              <a:tr h="369554">
                <a:tc>
                  <a:txBody>
                    <a:bodyPr/>
                    <a:lstStyle/>
                    <a:p>
                      <a:r>
                        <a:rPr lang="en-IN" dirty="0" smtClean="0"/>
                        <a:t>Q2</a:t>
                      </a:r>
                      <a:endParaRPr lang="en-IN" dirty="0"/>
                    </a:p>
                  </a:txBody>
                  <a:tcPr/>
                </a:tc>
                <a:tc>
                  <a:txBody>
                    <a:bodyPr/>
                    <a:lstStyle/>
                    <a:p>
                      <a:r>
                        <a:rPr lang="en-IN" dirty="0" smtClean="0"/>
                        <a:t>What is your sex?</a:t>
                      </a:r>
                      <a:endParaRPr lang="en-IN" dirty="0"/>
                    </a:p>
                  </a:txBody>
                  <a:tcPr/>
                </a:tc>
                <a:tc>
                  <a:txBody>
                    <a:bodyPr/>
                    <a:lstStyle/>
                    <a:p>
                      <a:r>
                        <a:rPr lang="en-IN" dirty="0" smtClean="0"/>
                        <a:t>Male/Female</a:t>
                      </a:r>
                      <a:endParaRPr lang="en-IN" dirty="0"/>
                    </a:p>
                  </a:txBody>
                  <a:tcPr/>
                </a:tc>
                <a:extLst>
                  <a:ext uri="{0D108BD9-81ED-4DB2-BD59-A6C34878D82A}">
                    <a16:rowId xmlns:a16="http://schemas.microsoft.com/office/drawing/2014/main" val="3365854340"/>
                  </a:ext>
                </a:extLst>
              </a:tr>
              <a:tr h="369554">
                <a:tc>
                  <a:txBody>
                    <a:bodyPr/>
                    <a:lstStyle/>
                    <a:p>
                      <a:r>
                        <a:rPr lang="en-IN" dirty="0" smtClean="0"/>
                        <a:t>Q3</a:t>
                      </a:r>
                      <a:endParaRPr lang="en-IN" dirty="0"/>
                    </a:p>
                  </a:txBody>
                  <a:tcPr/>
                </a:tc>
                <a:tc>
                  <a:txBody>
                    <a:bodyPr/>
                    <a:lstStyle/>
                    <a:p>
                      <a:r>
                        <a:rPr lang="en-US" dirty="0" smtClean="0"/>
                        <a:t>What grade are you in?</a:t>
                      </a:r>
                      <a:endParaRPr lang="en-IN" dirty="0"/>
                    </a:p>
                  </a:txBody>
                  <a:tcPr/>
                </a:tc>
                <a:tc>
                  <a:txBody>
                    <a:bodyPr/>
                    <a:lstStyle/>
                    <a:p>
                      <a:r>
                        <a:rPr lang="en-US" dirty="0" smtClean="0"/>
                        <a:t>6, 7, ..., 12, ungraded or other grade</a:t>
                      </a:r>
                      <a:endParaRPr lang="en-IN" dirty="0"/>
                    </a:p>
                  </a:txBody>
                  <a:tcPr/>
                </a:tc>
                <a:extLst>
                  <a:ext uri="{0D108BD9-81ED-4DB2-BD59-A6C34878D82A}">
                    <a16:rowId xmlns:a16="http://schemas.microsoft.com/office/drawing/2014/main" val="568174902"/>
                  </a:ext>
                </a:extLst>
              </a:tr>
              <a:tr h="369554">
                <a:tc>
                  <a:txBody>
                    <a:bodyPr/>
                    <a:lstStyle/>
                    <a:p>
                      <a:r>
                        <a:rPr lang="en-IN" dirty="0" smtClean="0"/>
                        <a:t>…</a:t>
                      </a:r>
                      <a:endParaRPr lang="en-IN" dirty="0"/>
                    </a:p>
                  </a:txBody>
                  <a:tcPr/>
                </a:tc>
                <a:tc>
                  <a:txBody>
                    <a:bodyPr/>
                    <a:lstStyle/>
                    <a:p>
                      <a:r>
                        <a:rPr lang="en-IN" dirty="0" smtClean="0"/>
                        <a:t>...</a:t>
                      </a:r>
                      <a:endParaRPr lang="en-IN" dirty="0"/>
                    </a:p>
                  </a:txBody>
                  <a:tcPr/>
                </a:tc>
                <a:tc>
                  <a:txBody>
                    <a:bodyPr/>
                    <a:lstStyle/>
                    <a:p>
                      <a:r>
                        <a:rPr lang="en-IN" dirty="0" smtClean="0"/>
                        <a:t>…</a:t>
                      </a:r>
                      <a:endParaRPr lang="en-IN" dirty="0"/>
                    </a:p>
                  </a:txBody>
                  <a:tcPr/>
                </a:tc>
                <a:extLst>
                  <a:ext uri="{0D108BD9-81ED-4DB2-BD59-A6C34878D82A}">
                    <a16:rowId xmlns:a16="http://schemas.microsoft.com/office/drawing/2014/main" val="3805113499"/>
                  </a:ext>
                </a:extLst>
              </a:tr>
              <a:tr h="923885">
                <a:tc>
                  <a:txBody>
                    <a:bodyPr/>
                    <a:lstStyle/>
                    <a:p>
                      <a:r>
                        <a:rPr lang="en-IN" dirty="0" smtClean="0"/>
                        <a:t>Q88</a:t>
                      </a:r>
                      <a:endParaRPr lang="en-IN" dirty="0"/>
                    </a:p>
                  </a:txBody>
                  <a:tcPr/>
                </a:tc>
                <a:tc>
                  <a:txBody>
                    <a:bodyPr/>
                    <a:lstStyle/>
                    <a:p>
                      <a:r>
                        <a:rPr lang="en-IN" dirty="0" smtClean="0"/>
                        <a:t>Because</a:t>
                      </a:r>
                      <a:r>
                        <a:rPr lang="en-IN" baseline="0" dirty="0" smtClean="0"/>
                        <a:t> of a physical…making decisions?</a:t>
                      </a:r>
                      <a:endParaRPr lang="en-IN" dirty="0"/>
                    </a:p>
                  </a:txBody>
                  <a:tcPr/>
                </a:tc>
                <a:tc>
                  <a:txBody>
                    <a:bodyPr/>
                    <a:lstStyle/>
                    <a:p>
                      <a:r>
                        <a:rPr lang="en-IN" dirty="0" smtClean="0"/>
                        <a:t>No/Yes</a:t>
                      </a:r>
                      <a:endParaRPr lang="en-IN" dirty="0"/>
                    </a:p>
                  </a:txBody>
                  <a:tcPr/>
                </a:tc>
                <a:extLst>
                  <a:ext uri="{0D108BD9-81ED-4DB2-BD59-A6C34878D82A}">
                    <a16:rowId xmlns:a16="http://schemas.microsoft.com/office/drawing/2014/main" val="2074958201"/>
                  </a:ext>
                </a:extLst>
              </a:tr>
            </a:tbl>
          </a:graphicData>
        </a:graphic>
      </p:graphicFrame>
    </p:spTree>
    <p:extLst>
      <p:ext uri="{BB962C8B-B14F-4D97-AF65-F5344CB8AC3E}">
        <p14:creationId xmlns:p14="http://schemas.microsoft.com/office/powerpoint/2010/main" val="2316871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pPr algn="ctr"/>
            <a:r>
              <a:rPr lang="en-US" sz="2400" b="1" dirty="0">
                <a:latin typeface="Times New Roman" panose="02020603050405020304" pitchFamily="18" charset="0"/>
                <a:cs typeface="Times New Roman" panose="02020603050405020304" pitchFamily="18" charset="0"/>
              </a:rPr>
              <a:t>Data Preparation</a:t>
            </a:r>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3588" r="3588"/>
          <a:stretch>
            <a:fillRect/>
          </a:stretch>
        </p:blipFill>
        <p:spPr>
          <a:xfrm>
            <a:off x="723900" y="2631311"/>
            <a:ext cx="7696200" cy="3763963"/>
          </a:xfrm>
        </p:spPr>
      </p:pic>
      <p:sp>
        <p:nvSpPr>
          <p:cNvPr id="11" name="Text Placeholder 10"/>
          <p:cNvSpPr>
            <a:spLocks noGrp="1"/>
          </p:cNvSpPr>
          <p:nvPr>
            <p:ph type="body" sz="half" idx="2"/>
          </p:nvPr>
        </p:nvSpPr>
        <p:spPr>
          <a:xfrm>
            <a:off x="457200" y="762000"/>
            <a:ext cx="8153400" cy="1905000"/>
          </a:xfrm>
        </p:spPr>
        <p:txBody>
          <a:bodyPr>
            <a:noAutofit/>
          </a:bodyPr>
          <a:lstStyle/>
          <a:p>
            <a:pPr marL="342900" indent="-342900" algn="just">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Data Preparation </a:t>
            </a:r>
            <a:r>
              <a:rPr lang="en-US" sz="2000" dirty="0">
                <a:latin typeface="Times New Roman" panose="02020603050405020304" pitchFamily="18" charset="0"/>
                <a:cs typeface="Times New Roman" panose="02020603050405020304" pitchFamily="18" charset="0"/>
              </a:rPr>
              <a:t>is the process of converting the initial, or raw, data set into the final data set. This step could alter the data to become more applicable to achieve the goal</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We use Mutual Information Classification Algorithm to find Correlation between the predictor variables to target variables and accuracy of about 90.83 is obtained.</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8160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533400"/>
          </a:xfrm>
        </p:spPr>
        <p:txBody>
          <a:bodyPr>
            <a:normAutofit/>
          </a:bodyPr>
          <a:lstStyle/>
          <a:p>
            <a:r>
              <a:rPr lang="en-US" sz="2400" b="1" dirty="0">
                <a:latin typeface="Times New Roman" panose="02020603050405020304" pitchFamily="18" charset="0"/>
                <a:cs typeface="Times New Roman" panose="02020603050405020304" pitchFamily="18" charset="0"/>
              </a:rPr>
              <a:t>Modeling</a:t>
            </a:r>
            <a:endParaRPr lang="en-IN" sz="24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200" y="990600"/>
            <a:ext cx="8229600" cy="5135563"/>
          </a:xfrm>
        </p:spPr>
        <p:txBody>
          <a:bodyPr>
            <a:normAutofit/>
          </a:bodyPr>
          <a:lstStyle/>
          <a:p>
            <a:pPr algn="just"/>
            <a:r>
              <a:rPr lang="en-US" sz="2000" dirty="0">
                <a:latin typeface="Times New Roman" panose="02020603050405020304" pitchFamily="18" charset="0"/>
                <a:cs typeface="Times New Roman" panose="02020603050405020304" pitchFamily="18" charset="0"/>
              </a:rPr>
              <a:t>We used </a:t>
            </a:r>
            <a:r>
              <a:rPr lang="en-US" sz="2000" dirty="0" smtClean="0">
                <a:latin typeface="Times New Roman" panose="02020603050405020304" pitchFamily="18" charset="0"/>
                <a:cs typeface="Times New Roman" panose="02020603050405020304" pitchFamily="18" charset="0"/>
              </a:rPr>
              <a:t>four </a:t>
            </a:r>
            <a:r>
              <a:rPr lang="en-US" sz="2000" dirty="0">
                <a:latin typeface="Times New Roman" panose="02020603050405020304" pitchFamily="18" charset="0"/>
                <a:cs typeface="Times New Roman" panose="02020603050405020304" pitchFamily="18" charset="0"/>
              </a:rPr>
              <a:t>ML algorithms to generate each ML model using a training data and evaluated the accuracy for each one of the models. The models include (1) Decision Tree Classiﬁer, (2) Gaussian NB </a:t>
            </a:r>
            <a:r>
              <a:rPr lang="en-US" sz="2000" dirty="0" smtClean="0">
                <a:latin typeface="Times New Roman" panose="02020603050405020304" pitchFamily="18" charset="0"/>
                <a:cs typeface="Times New Roman" panose="02020603050405020304" pitchFamily="18" charset="0"/>
              </a:rPr>
              <a:t>Classiﬁer,(3) </a:t>
            </a:r>
            <a:r>
              <a:rPr lang="en-US" sz="2000" dirty="0">
                <a:latin typeface="Times New Roman" panose="02020603050405020304" pitchFamily="18" charset="0"/>
                <a:cs typeface="Times New Roman" panose="02020603050405020304" pitchFamily="18" charset="0"/>
              </a:rPr>
              <a:t>Gradient Boosting Classiﬁer, and </a:t>
            </a:r>
            <a:r>
              <a:rPr lang="en-US" sz="2000" dirty="0" smtClean="0">
                <a:latin typeface="Times New Roman" panose="02020603050405020304" pitchFamily="18" charset="0"/>
                <a:cs typeface="Times New Roman" panose="02020603050405020304" pitchFamily="18" charset="0"/>
              </a:rPr>
              <a:t>(4) </a:t>
            </a:r>
            <a:r>
              <a:rPr lang="en-US" sz="2000" dirty="0">
                <a:latin typeface="Times New Roman" panose="02020603050405020304" pitchFamily="18" charset="0"/>
                <a:cs typeface="Times New Roman" panose="02020603050405020304" pitchFamily="18" charset="0"/>
              </a:rPr>
              <a:t>Random Forest Classiﬁer.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Out </a:t>
            </a:r>
            <a:r>
              <a:rPr lang="en-US" sz="2000" dirty="0">
                <a:latin typeface="Times New Roman" panose="02020603050405020304" pitchFamily="18" charset="0"/>
                <a:cs typeface="Times New Roman" panose="02020603050405020304" pitchFamily="18" charset="0"/>
              </a:rPr>
              <a:t>of the whole data </a:t>
            </a:r>
            <a:r>
              <a:rPr lang="en-US" sz="2000" dirty="0" smtClean="0">
                <a:latin typeface="Times New Roman" panose="02020603050405020304" pitchFamily="18" charset="0"/>
                <a:cs typeface="Times New Roman" panose="02020603050405020304" pitchFamily="18" charset="0"/>
              </a:rPr>
              <a:t>set, </a:t>
            </a:r>
            <a:r>
              <a:rPr lang="en-US" sz="2000" dirty="0">
                <a:latin typeface="Times New Roman" panose="02020603050405020304" pitchFamily="18" charset="0"/>
                <a:cs typeface="Times New Roman" panose="02020603050405020304" pitchFamily="18" charset="0"/>
              </a:rPr>
              <a:t>we assigned the training data set, which is 80 percent of the original data, and the test data set, which is 20 percent of the original data.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training data set is used to learn the prediction model while the test data set is used to test the learned model by evaluating the accuracy for each model.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After </a:t>
            </a:r>
            <a:r>
              <a:rPr lang="en-US" sz="2000" dirty="0">
                <a:latin typeface="Times New Roman" panose="02020603050405020304" pitchFamily="18" charset="0"/>
                <a:cs typeface="Times New Roman" panose="02020603050405020304" pitchFamily="18" charset="0"/>
              </a:rPr>
              <a:t>examining the predicted accuracy, we can evaluate the model that showed the highest </a:t>
            </a:r>
            <a:r>
              <a:rPr lang="en-US" sz="2000" dirty="0" smtClean="0">
                <a:latin typeface="Times New Roman" panose="02020603050405020304" pitchFamily="18" charset="0"/>
                <a:cs typeface="Times New Roman" panose="02020603050405020304" pitchFamily="18" charset="0"/>
              </a:rPr>
              <a:t>accuracy.</a:t>
            </a:r>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27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OBJECTIVE</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2286000"/>
            <a:ext cx="8229600" cy="4678363"/>
          </a:xfrm>
        </p:spPr>
        <p:txBody>
          <a:bodyPr>
            <a:normAutofit/>
          </a:bodyPr>
          <a:lstStyle/>
          <a:p>
            <a:pPr>
              <a:buNone/>
            </a:pPr>
            <a:r>
              <a:rPr lang="en-US" sz="2200" dirty="0" smtClean="0"/>
              <a:t>Consequently, there are two contributions in our project:</a:t>
            </a:r>
          </a:p>
          <a:p>
            <a:pPr marL="571500" indent="-571500">
              <a:buAutoNum type="romanLcParenBoth"/>
            </a:pPr>
            <a:r>
              <a:rPr lang="en-US" sz="2200" dirty="0" smtClean="0"/>
              <a:t>To Find the best-fitting model to predict smoking intention from the NYTS data.</a:t>
            </a:r>
          </a:p>
          <a:p>
            <a:pPr marL="571500" indent="-571500">
              <a:buNone/>
            </a:pPr>
            <a:r>
              <a:rPr lang="en-US" sz="2200" dirty="0" smtClean="0"/>
              <a:t>(ii)  	Create a Form to help students , especially e-cigarette smokers, be able to prevent e-cigarette use due to possible chance of smoking cigarette</a:t>
            </a:r>
            <a:endParaRPr lang="en-US" sz="2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IN" sz="2400" b="1" dirty="0" smtClean="0">
                <a:latin typeface="Times New Roman" panose="02020603050405020304" pitchFamily="18" charset="0"/>
                <a:cs typeface="Times New Roman" panose="02020603050405020304" pitchFamily="18" charset="0"/>
              </a:rPr>
              <a:t>Evaluation</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685800"/>
                <a:ext cx="8229600" cy="6096000"/>
              </a:xfrm>
            </p:spPr>
            <p:txBody>
              <a:bodyPr>
                <a:normAutofit/>
              </a:bodyPr>
              <a:lstStyle/>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results of the prediction accuracy that was taken from the </a:t>
                </a:r>
                <a:r>
                  <a:rPr lang="en-US" sz="2000" dirty="0" smtClean="0">
                    <a:latin typeface="Times New Roman" panose="02020603050405020304" pitchFamily="18" charset="0"/>
                    <a:cs typeface="Times New Roman" panose="02020603050405020304" pitchFamily="18" charset="0"/>
                  </a:rPr>
                  <a:t>four </a:t>
                </a:r>
                <a:r>
                  <a:rPr lang="en-US" sz="2000" dirty="0">
                    <a:latin typeface="Times New Roman" panose="02020603050405020304" pitchFamily="18" charset="0"/>
                    <a:cs typeface="Times New Roman" panose="02020603050405020304" pitchFamily="18" charset="0"/>
                  </a:rPr>
                  <a:t>machine learning models.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ﬁrst column for each table lists the answer choices for question 16 "Do you think you will smoke </a:t>
                </a:r>
                <a:r>
                  <a:rPr lang="en-US" sz="2000" dirty="0" smtClean="0">
                    <a:latin typeface="Times New Roman" panose="02020603050405020304" pitchFamily="18" charset="0"/>
                    <a:cs typeface="Times New Roman" panose="02020603050405020304" pitchFamily="18" charset="0"/>
                  </a:rPr>
                  <a:t>a cigarette </a:t>
                </a:r>
                <a:r>
                  <a:rPr lang="en-US" sz="2000" dirty="0">
                    <a:latin typeface="Times New Roman" panose="02020603050405020304" pitchFamily="18" charset="0"/>
                    <a:cs typeface="Times New Roman" panose="02020603050405020304" pitchFamily="18" charset="0"/>
                  </a:rPr>
                  <a:t>in the next year?".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step is to see how the factors are related to our target question, Q16, and we used machine learning models to ﬁnd which factor affects people to </a:t>
                </a:r>
                <a:r>
                  <a:rPr lang="en-US" sz="2000" dirty="0" smtClean="0">
                    <a:latin typeface="Times New Roman" panose="02020603050405020304" pitchFamily="18" charset="0"/>
                    <a:cs typeface="Times New Roman" panose="02020603050405020304" pitchFamily="18" charset="0"/>
                  </a:rPr>
                  <a:t>answer </a:t>
                </a:r>
                <a:r>
                  <a:rPr lang="en-US" sz="2000" dirty="0">
                    <a:latin typeface="Times New Roman" panose="02020603050405020304" pitchFamily="18" charset="0"/>
                    <a:cs typeface="Times New Roman" panose="02020603050405020304" pitchFamily="18" charset="0"/>
                  </a:rPr>
                  <a:t>Q16 which is intention to smoke cigarettes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𝑨𝒄𝒄𝒖𝒓𝒂𝒄𝒚</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𝑻𝒉𝒆</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𝒏𝒖𝒎𝒃𝒆𝒓</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𝒐𝒇</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𝒄𝒐𝒓𝒓𝒆𝒄𝒕</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𝒄𝒍𝒂𝒔𝒔𝒊𝒇𝒊𝒄𝒂𝒕𝒊𝒐𝒏</m:t>
                        </m:r>
                      </m:num>
                      <m:den>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𝑻𝒉𝒆</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𝒕𝒐𝒕𝒂𝒍</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𝒏𝒖𝒎𝒃𝒆𝒓</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𝒐𝒇</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𝒄𝒍𝒂𝒔𝒔𝒊𝒇𝒊𝒄𝒂𝒕𝒊𝒐𝒏</m:t>
                        </m:r>
                      </m:den>
                    </m:f>
                    <m:r>
                      <a:rPr lang="en-IN" sz="2000" b="1"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𝒊</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𝟏</m:t>
                            </m:r>
                          </m:sub>
                          <m:sup>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𝑵</m:t>
                            </m:r>
                          </m:sup>
                          <m:e>
                            <m:sSub>
                              <m:sSubPr>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𝒙</m:t>
                                </m:r>
                              </m:e>
                              <m:sub>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𝒊𝒋</m:t>
                                </m:r>
                              </m:sub>
                            </m:sSub>
                          </m:e>
                        </m:nary>
                      </m:num>
                      <m:den>
                        <m:nary>
                          <m:naryPr>
                            <m:chr m:val="∑"/>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𝒊</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𝟏</m:t>
                            </m:r>
                          </m:sub>
                          <m:sup>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𝑵</m:t>
                            </m:r>
                          </m:sup>
                          <m:e>
                            <m:nary>
                              <m:naryPr>
                                <m:chr m:val="∑"/>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𝒋</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𝟏</m:t>
                                </m:r>
                              </m:sub>
                              <m:sup>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𝑵</m:t>
                                </m:r>
                              </m:sup>
                              <m:e>
                                <m:sSub>
                                  <m:sSubPr>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𝒙</m:t>
                                    </m:r>
                                  </m:e>
                                  <m:sub>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𝒊𝒋</m:t>
                                    </m:r>
                                  </m:sub>
                                </m:sSub>
                              </m:e>
                            </m:nary>
                          </m:e>
                        </m:nary>
                      </m:den>
                    </m:f>
                  </m:oMath>
                </a14:m>
                <a:endParaRPr lang="en-IN" sz="2000" b="1" dirty="0" smtClean="0">
                  <a:latin typeface="Cambria Math" panose="02040503050406030204" pitchFamily="18" charset="0"/>
                  <a:ea typeface="Cambria Math" panose="02040503050406030204" pitchFamily="18" charset="0"/>
                  <a:cs typeface="Times New Roman" panose="02020603050405020304" pitchFamily="18" charset="0"/>
                </a:endParaRPr>
              </a:p>
              <a:p>
                <a:pPr lvl="1"/>
                <a14:m>
                  <m:oMath xmlns:m="http://schemas.openxmlformats.org/officeDocument/2006/math">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𝒑𝒓𝒆𝒄𝒊𝒔𝒊𝒐𝒏</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𝑻𝑷</m:t>
                        </m:r>
                      </m:num>
                      <m:den>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𝑻𝑷</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𝑭𝑷</m:t>
                        </m:r>
                      </m:den>
                    </m:f>
                  </m:oMath>
                </a14:m>
                <a:endParaRPr lang="en-IN" sz="2000" b="1" i="1" dirty="0" smtClean="0">
                  <a:latin typeface="Cambria Math" panose="02040503050406030204" pitchFamily="18" charset="0"/>
                  <a:ea typeface="Cambria Math" panose="02040503050406030204" pitchFamily="18" charset="0"/>
                  <a:cs typeface="Times New Roman" panose="02020603050405020304" pitchFamily="18" charset="0"/>
                </a:endParaRPr>
              </a:p>
              <a:p>
                <a:pPr lvl="1"/>
                <a14:m>
                  <m:oMath xmlns:m="http://schemas.openxmlformats.org/officeDocument/2006/math">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𝑹𝒆𝒄𝒂𝒍𝒍</m:t>
                    </m:r>
                    <m:r>
                      <a:rPr lang="en-IN" sz="2000" b="1" i="1">
                        <a:latin typeface="Cambria Math" panose="02040503050406030204" pitchFamily="18" charset="0"/>
                        <a:ea typeface="Cambria Math" panose="02040503050406030204" pitchFamily="18" charset="0"/>
                        <a:cs typeface="Times New Roman" panose="02020603050405020304" pitchFamily="18" charset="0"/>
                      </a:rPr>
                      <m:t>= </m:t>
                    </m:r>
                    <m:f>
                      <m:fPr>
                        <m:ctrlPr>
                          <a:rPr lang="en-IN" sz="2000" b="1" i="1">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a:latin typeface="Cambria Math" panose="02040503050406030204" pitchFamily="18" charset="0"/>
                            <a:ea typeface="Cambria Math" panose="02040503050406030204" pitchFamily="18" charset="0"/>
                            <a:cs typeface="Times New Roman" panose="02020603050405020304" pitchFamily="18" charset="0"/>
                          </a:rPr>
                          <m:t>𝑻𝑷</m:t>
                        </m:r>
                      </m:num>
                      <m:den>
                        <m:r>
                          <a:rPr lang="en-IN" sz="2000" b="1" i="1">
                            <a:latin typeface="Cambria Math" panose="02040503050406030204" pitchFamily="18" charset="0"/>
                            <a:ea typeface="Cambria Math" panose="02040503050406030204" pitchFamily="18" charset="0"/>
                            <a:cs typeface="Times New Roman" panose="02020603050405020304" pitchFamily="18" charset="0"/>
                          </a:rPr>
                          <m:t>𝑻𝑷</m:t>
                        </m:r>
                        <m:r>
                          <a:rPr lang="en-IN" sz="2000" b="1" i="1">
                            <a:latin typeface="Cambria Math" panose="02040503050406030204" pitchFamily="18" charset="0"/>
                            <a:ea typeface="Cambria Math" panose="02040503050406030204" pitchFamily="18" charset="0"/>
                            <a:cs typeface="Times New Roman" panose="02020603050405020304" pitchFamily="18" charset="0"/>
                          </a:rPr>
                          <m:t>+</m:t>
                        </m:r>
                        <m:r>
                          <a:rPr lang="en-IN" sz="2000" b="1" i="1">
                            <a:latin typeface="Cambria Math" panose="02040503050406030204" pitchFamily="18" charset="0"/>
                            <a:ea typeface="Cambria Math" panose="02040503050406030204" pitchFamily="18" charset="0"/>
                            <a:cs typeface="Times New Roman" panose="02020603050405020304" pitchFamily="18" charset="0"/>
                          </a:rPr>
                          <m:t>𝑭𝑵</m:t>
                        </m:r>
                      </m:den>
                    </m:f>
                  </m:oMath>
                </a14:m>
                <a:endParaRPr lang="en-IN" sz="2000" b="1" dirty="0" smtClean="0">
                  <a:latin typeface="Cambria Math" panose="02040503050406030204" pitchFamily="18" charset="0"/>
                  <a:ea typeface="Cambria Math" panose="02040503050406030204" pitchFamily="18" charset="0"/>
                  <a:cs typeface="Times New Roman" panose="02020603050405020304" pitchFamily="18" charset="0"/>
                </a:endParaRPr>
              </a:p>
              <a:p>
                <a:pPr lvl="1"/>
                <a14:m>
                  <m:oMath xmlns:m="http://schemas.openxmlformats.org/officeDocument/2006/math">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𝑭</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𝟏</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𝑺𝒄𝒐𝒓𝒆</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sz="2000" b="1"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sz="2000" b="1" i="1">
                            <a:latin typeface="Cambria Math" panose="02040503050406030204" pitchFamily="18" charset="0"/>
                            <a:ea typeface="Cambria Math" panose="02040503050406030204" pitchFamily="18" charset="0"/>
                            <a:cs typeface="Times New Roman" panose="02020603050405020304" pitchFamily="18" charset="0"/>
                          </a:rPr>
                          <m:t>𝟐</m:t>
                        </m:r>
                        <m:r>
                          <a:rPr lang="en-IN" sz="2000" b="1" i="1">
                            <a:latin typeface="Cambria Math" panose="02040503050406030204" pitchFamily="18" charset="0"/>
                            <a:ea typeface="Cambria Math" panose="02040503050406030204" pitchFamily="18" charset="0"/>
                            <a:cs typeface="Times New Roman" panose="02020603050405020304" pitchFamily="18" charset="0"/>
                          </a:rPr>
                          <m:t> ∗ </m:t>
                        </m:r>
                        <m:d>
                          <m:dPr>
                            <m:ctrlPr>
                              <a:rPr lang="en-IN" sz="2000" b="1" i="1">
                                <a:latin typeface="Cambria Math" panose="02040503050406030204" pitchFamily="18" charset="0"/>
                                <a:ea typeface="Cambria Math" panose="02040503050406030204" pitchFamily="18" charset="0"/>
                                <a:cs typeface="Times New Roman" panose="02020603050405020304" pitchFamily="18" charset="0"/>
                              </a:rPr>
                            </m:ctrlPr>
                          </m:dPr>
                          <m:e>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𝑷</m:t>
                            </m:r>
                            <m:r>
                              <a:rPr lang="en-IN" sz="2000" b="1" i="1">
                                <a:latin typeface="Cambria Math" panose="02040503050406030204" pitchFamily="18" charset="0"/>
                                <a:ea typeface="Cambria Math" panose="02040503050406030204" pitchFamily="18" charset="0"/>
                                <a:cs typeface="Times New Roman" panose="02020603050405020304" pitchFamily="18" charset="0"/>
                              </a:rPr>
                              <m:t>𝒓𝒆𝒄𝒊𝒔𝒊𝒐𝒏</m:t>
                            </m:r>
                            <m:r>
                              <a:rPr lang="en-IN" sz="2000" b="1" i="1">
                                <a:latin typeface="Cambria Math" panose="02040503050406030204" pitchFamily="18" charset="0"/>
                                <a:ea typeface="Cambria Math" panose="02040503050406030204" pitchFamily="18" charset="0"/>
                                <a:cs typeface="Times New Roman" panose="02020603050405020304" pitchFamily="18" charset="0"/>
                              </a:rPr>
                              <m:t> ∗</m:t>
                            </m:r>
                            <m:r>
                              <a:rPr lang="en-IN" sz="2000" b="1" i="1">
                                <a:latin typeface="Cambria Math" panose="02040503050406030204" pitchFamily="18" charset="0"/>
                                <a:ea typeface="Cambria Math" panose="02040503050406030204" pitchFamily="18" charset="0"/>
                                <a:cs typeface="Times New Roman" panose="02020603050405020304" pitchFamily="18" charset="0"/>
                              </a:rPr>
                              <m:t>𝑹𝒆𝒄𝒂𝒍𝒍</m:t>
                            </m:r>
                          </m:e>
                        </m:d>
                        <m:r>
                          <m:rPr>
                            <m:nor/>
                          </m:rPr>
                          <a:rPr lang="en-IN" sz="2000" b="1" dirty="0">
                            <a:latin typeface="Cambria Math" panose="02040503050406030204" pitchFamily="18" charset="0"/>
                            <a:ea typeface="Cambria Math" panose="02040503050406030204" pitchFamily="18" charset="0"/>
                            <a:cs typeface="Times New Roman" panose="02020603050405020304" pitchFamily="18" charset="0"/>
                          </a:rPr>
                          <m:t> </m:t>
                        </m:r>
                      </m:num>
                      <m:den>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𝑷𝒓𝒆𝒄𝒊𝒔𝒊𝒐𝒏</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1" i="1" smtClean="0">
                            <a:latin typeface="Cambria Math" panose="02040503050406030204" pitchFamily="18" charset="0"/>
                            <a:ea typeface="Cambria Math" panose="02040503050406030204" pitchFamily="18" charset="0"/>
                            <a:cs typeface="Times New Roman" panose="02020603050405020304" pitchFamily="18" charset="0"/>
                          </a:rPr>
                          <m:t>𝑹𝒆𝒄𝒂𝒍𝒍</m:t>
                        </m:r>
                      </m:den>
                    </m:f>
                  </m:oMath>
                </a14:m>
                <a:endParaRPr lang="en-IN" sz="2000" b="1" dirty="0" smtClean="0">
                  <a:latin typeface="Cambria Math" panose="02040503050406030204" pitchFamily="18" charset="0"/>
                  <a:ea typeface="Cambria Math" panose="02040503050406030204" pitchFamily="18" charset="0"/>
                  <a:cs typeface="Times New Roman" panose="02020603050405020304" pitchFamily="18" charset="0"/>
                </a:endParaRPr>
              </a:p>
              <a:p>
                <a:pPr marL="457200" lvl="1" indent="0">
                  <a:buNone/>
                </a:pPr>
                <a:endParaRPr lang="en-IN" sz="2000" b="1"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685800"/>
                <a:ext cx="8229600" cy="6096000"/>
              </a:xfrm>
              <a:blipFill>
                <a:blip r:embed="rId2"/>
                <a:stretch>
                  <a:fillRect l="-667" t="-600" r="-1111"/>
                </a:stretch>
              </a:blipFill>
            </p:spPr>
            <p:txBody>
              <a:bodyPr/>
              <a:lstStyle/>
              <a:p>
                <a:r>
                  <a:rPr lang="en-IN">
                    <a:noFill/>
                  </a:rPr>
                  <a:t> </a:t>
                </a:r>
              </a:p>
            </p:txBody>
          </p:sp>
        </mc:Fallback>
      </mc:AlternateContent>
      <p:graphicFrame>
        <p:nvGraphicFramePr>
          <p:cNvPr id="15" name="Table 14"/>
          <p:cNvGraphicFramePr>
            <a:graphicFrameLocks noGrp="1"/>
          </p:cNvGraphicFramePr>
          <p:nvPr>
            <p:extLst>
              <p:ext uri="{D42A27DB-BD31-4B8C-83A1-F6EECF244321}">
                <p14:modId xmlns:p14="http://schemas.microsoft.com/office/powerpoint/2010/main" val="1227806680"/>
              </p:ext>
            </p:extLst>
          </p:nvPr>
        </p:nvGraphicFramePr>
        <p:xfrm>
          <a:off x="457200" y="5403970"/>
          <a:ext cx="8229600" cy="128917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162586237"/>
                    </a:ext>
                  </a:extLst>
                </a:gridCol>
                <a:gridCol w="1524000">
                  <a:extLst>
                    <a:ext uri="{9D8B030D-6E8A-4147-A177-3AD203B41FA5}">
                      <a16:colId xmlns:a16="http://schemas.microsoft.com/office/drawing/2014/main" val="2155580264"/>
                    </a:ext>
                  </a:extLst>
                </a:gridCol>
                <a:gridCol w="1447800">
                  <a:extLst>
                    <a:ext uri="{9D8B030D-6E8A-4147-A177-3AD203B41FA5}">
                      <a16:colId xmlns:a16="http://schemas.microsoft.com/office/drawing/2014/main" val="6573098"/>
                    </a:ext>
                  </a:extLst>
                </a:gridCol>
                <a:gridCol w="1752600">
                  <a:extLst>
                    <a:ext uri="{9D8B030D-6E8A-4147-A177-3AD203B41FA5}">
                      <a16:colId xmlns:a16="http://schemas.microsoft.com/office/drawing/2014/main" val="876149804"/>
                    </a:ext>
                  </a:extLst>
                </a:gridCol>
                <a:gridCol w="1981200">
                  <a:extLst>
                    <a:ext uri="{9D8B030D-6E8A-4147-A177-3AD203B41FA5}">
                      <a16:colId xmlns:a16="http://schemas.microsoft.com/office/drawing/2014/main" val="1319779225"/>
                    </a:ext>
                  </a:extLst>
                </a:gridCol>
              </a:tblGrid>
              <a:tr h="551420">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Gaussian NB</a:t>
                      </a:r>
                    </a:p>
                  </a:txBody>
                  <a:tcPr/>
                </a:tc>
                <a:tc>
                  <a:txBody>
                    <a:bodyPr/>
                    <a:lstStyle/>
                    <a:p>
                      <a:r>
                        <a:rPr lang="en-IN" dirty="0" smtClean="0"/>
                        <a:t>Decision Tree</a:t>
                      </a:r>
                      <a:endParaRPr lang="en-IN" dirty="0"/>
                    </a:p>
                  </a:txBody>
                  <a:tcPr/>
                </a:tc>
                <a:tc>
                  <a:txBody>
                    <a:bodyPr/>
                    <a:lstStyle/>
                    <a:p>
                      <a:r>
                        <a:rPr lang="en-IN" dirty="0" smtClean="0"/>
                        <a:t>Random Forest</a:t>
                      </a:r>
                      <a:endParaRPr lang="en-IN" dirty="0"/>
                    </a:p>
                  </a:txBody>
                  <a:tcPr/>
                </a:tc>
                <a:tc>
                  <a:txBody>
                    <a:bodyPr/>
                    <a:lstStyle/>
                    <a:p>
                      <a:r>
                        <a:rPr lang="en-IN" dirty="0" smtClean="0"/>
                        <a:t>Gradient Boosting</a:t>
                      </a:r>
                      <a:endParaRPr lang="en-IN" dirty="0"/>
                    </a:p>
                  </a:txBody>
                  <a:tcPr/>
                </a:tc>
                <a:extLst>
                  <a:ext uri="{0D108BD9-81ED-4DB2-BD59-A6C34878D82A}">
                    <a16:rowId xmlns:a16="http://schemas.microsoft.com/office/drawing/2014/main" val="3227663499"/>
                  </a:ext>
                </a:extLst>
              </a:tr>
              <a:tr h="371990">
                <a:tc>
                  <a:txBody>
                    <a:bodyPr/>
                    <a:lstStyle/>
                    <a:p>
                      <a:r>
                        <a:rPr lang="en-IN" dirty="0" smtClean="0"/>
                        <a:t>Training Score</a:t>
                      </a:r>
                      <a:endParaRPr lang="en-IN" dirty="0"/>
                    </a:p>
                  </a:txBody>
                  <a:tcPr/>
                </a:tc>
                <a:tc>
                  <a:txBody>
                    <a:bodyPr/>
                    <a:lstStyle/>
                    <a:p>
                      <a:r>
                        <a:rPr lang="en-IN" dirty="0" smtClean="0"/>
                        <a:t>0.857</a:t>
                      </a:r>
                      <a:endParaRPr lang="en-IN" dirty="0"/>
                    </a:p>
                  </a:txBody>
                  <a:tcPr/>
                </a:tc>
                <a:tc>
                  <a:txBody>
                    <a:bodyPr/>
                    <a:lstStyle/>
                    <a:p>
                      <a:r>
                        <a:rPr lang="en-IN" dirty="0" smtClean="0"/>
                        <a:t>0.893</a:t>
                      </a:r>
                      <a:endParaRPr lang="en-IN" dirty="0"/>
                    </a:p>
                  </a:txBody>
                  <a:tcPr/>
                </a:tc>
                <a:tc>
                  <a:txBody>
                    <a:bodyPr/>
                    <a:lstStyle/>
                    <a:p>
                      <a:r>
                        <a:rPr lang="en-IN" dirty="0" smtClean="0"/>
                        <a:t>0.927</a:t>
                      </a:r>
                      <a:endParaRPr lang="en-IN" dirty="0"/>
                    </a:p>
                  </a:txBody>
                  <a:tcPr/>
                </a:tc>
                <a:tc>
                  <a:txBody>
                    <a:bodyPr/>
                    <a:lstStyle/>
                    <a:p>
                      <a:r>
                        <a:rPr lang="en-IN" dirty="0" smtClean="0"/>
                        <a:t>0.930</a:t>
                      </a:r>
                      <a:endParaRPr lang="en-IN" dirty="0"/>
                    </a:p>
                  </a:txBody>
                  <a:tcPr/>
                </a:tc>
                <a:extLst>
                  <a:ext uri="{0D108BD9-81ED-4DB2-BD59-A6C34878D82A}">
                    <a16:rowId xmlns:a16="http://schemas.microsoft.com/office/drawing/2014/main" val="3600779135"/>
                  </a:ext>
                </a:extLst>
              </a:tr>
              <a:tr h="283330">
                <a:tc>
                  <a:txBody>
                    <a:bodyPr/>
                    <a:lstStyle/>
                    <a:p>
                      <a:r>
                        <a:rPr lang="en-IN" dirty="0" smtClean="0"/>
                        <a:t>Test Score</a:t>
                      </a:r>
                      <a:endParaRPr lang="en-IN" dirty="0"/>
                    </a:p>
                  </a:txBody>
                  <a:tcPr/>
                </a:tc>
                <a:tc>
                  <a:txBody>
                    <a:bodyPr/>
                    <a:lstStyle/>
                    <a:p>
                      <a:r>
                        <a:rPr lang="en-IN" dirty="0" smtClean="0"/>
                        <a:t>0.845</a:t>
                      </a:r>
                      <a:endParaRPr lang="en-IN" dirty="0"/>
                    </a:p>
                  </a:txBody>
                  <a:tcPr/>
                </a:tc>
                <a:tc>
                  <a:txBody>
                    <a:bodyPr/>
                    <a:lstStyle/>
                    <a:p>
                      <a:r>
                        <a:rPr lang="en-IN" dirty="0" smtClean="0"/>
                        <a:t>0.888</a:t>
                      </a:r>
                      <a:endParaRPr lang="en-IN" dirty="0"/>
                    </a:p>
                  </a:txBody>
                  <a:tcPr/>
                </a:tc>
                <a:tc>
                  <a:txBody>
                    <a:bodyPr/>
                    <a:lstStyle/>
                    <a:p>
                      <a:r>
                        <a:rPr lang="en-IN" dirty="0" smtClean="0"/>
                        <a:t>0.926</a:t>
                      </a:r>
                      <a:endParaRPr lang="en-IN" dirty="0"/>
                    </a:p>
                  </a:txBody>
                  <a:tcPr/>
                </a:tc>
                <a:tc>
                  <a:txBody>
                    <a:bodyPr/>
                    <a:lstStyle/>
                    <a:p>
                      <a:r>
                        <a:rPr lang="en-IN" dirty="0" smtClean="0"/>
                        <a:t>0.928</a:t>
                      </a:r>
                      <a:endParaRPr lang="en-IN" dirty="0"/>
                    </a:p>
                  </a:txBody>
                  <a:tcPr/>
                </a:tc>
                <a:extLst>
                  <a:ext uri="{0D108BD9-81ED-4DB2-BD59-A6C34878D82A}">
                    <a16:rowId xmlns:a16="http://schemas.microsoft.com/office/drawing/2014/main" val="3120278712"/>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609600"/>
          </a:xfrm>
        </p:spPr>
        <p:txBody>
          <a:bodyPr>
            <a:normAutofit/>
          </a:bodyPr>
          <a:lstStyle/>
          <a:p>
            <a:r>
              <a:rPr lang="en-IN" sz="2400" b="1" dirty="0" smtClean="0">
                <a:latin typeface="Times New Roman" panose="02020603050405020304" pitchFamily="18" charset="0"/>
                <a:cs typeface="Times New Roman" panose="02020603050405020304" pitchFamily="18" charset="0"/>
              </a:rPr>
              <a:t>Classification report</a:t>
            </a:r>
            <a:endParaRPr lang="en-IN" sz="2400" b="1" dirty="0">
              <a:latin typeface="Times New Roman" panose="02020603050405020304" pitchFamily="18" charset="0"/>
              <a:cs typeface="Times New Roman" panose="02020603050405020304" pitchFamily="18" charset="0"/>
            </a:endParaRPr>
          </a:p>
        </p:txBody>
      </p:sp>
      <p:cxnSp>
        <p:nvCxnSpPr>
          <p:cNvPr id="14" name="Straight Connector 13"/>
          <p:cNvCxnSpPr>
            <a:stCxn id="3" idx="2"/>
          </p:cNvCxnSpPr>
          <p:nvPr/>
        </p:nvCxnSpPr>
        <p:spPr>
          <a:xfrm>
            <a:off x="4572000" y="609600"/>
            <a:ext cx="0" cy="6248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581400"/>
            <a:ext cx="9220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24" y="1143000"/>
            <a:ext cx="4016088" cy="229375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183" y="1143000"/>
            <a:ext cx="3985605" cy="236608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24" y="3886201"/>
            <a:ext cx="4016088" cy="2201744"/>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6182" y="3886202"/>
            <a:ext cx="3985605" cy="2201744"/>
          </a:xfrm>
          <a:prstGeom prst="rect">
            <a:avLst/>
          </a:prstGeom>
        </p:spPr>
      </p:pic>
    </p:spTree>
    <p:extLst>
      <p:ext uri="{BB962C8B-B14F-4D97-AF65-F5344CB8AC3E}">
        <p14:creationId xmlns:p14="http://schemas.microsoft.com/office/powerpoint/2010/main" val="3969954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609600"/>
          </a:xfrm>
        </p:spPr>
        <p:txBody>
          <a:bodyPr>
            <a:normAutofit/>
          </a:bodyPr>
          <a:lstStyle/>
          <a:p>
            <a:r>
              <a:rPr lang="en-IN" sz="2400" b="1" dirty="0" smtClean="0">
                <a:latin typeface="Times New Roman" panose="02020603050405020304" pitchFamily="18" charset="0"/>
                <a:cs typeface="Times New Roman" panose="02020603050405020304" pitchFamily="18" charset="0"/>
              </a:rPr>
              <a:t>Confusion Matrix</a:t>
            </a:r>
            <a:endParaRPr lang="en-IN" sz="2400" b="1" dirty="0">
              <a:latin typeface="Times New Roman" panose="02020603050405020304" pitchFamily="18" charset="0"/>
              <a:cs typeface="Times New Roman" panose="02020603050405020304" pitchFamily="18" charset="0"/>
            </a:endParaRPr>
          </a:p>
        </p:txBody>
      </p:sp>
      <p:cxnSp>
        <p:nvCxnSpPr>
          <p:cNvPr id="14" name="Straight Connector 13"/>
          <p:cNvCxnSpPr>
            <a:stCxn id="3" idx="2"/>
          </p:cNvCxnSpPr>
          <p:nvPr/>
        </p:nvCxnSpPr>
        <p:spPr>
          <a:xfrm>
            <a:off x="4572000" y="609600"/>
            <a:ext cx="0" cy="6248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581400"/>
            <a:ext cx="9220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57200"/>
            <a:ext cx="4267200" cy="304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457200"/>
            <a:ext cx="4533900" cy="304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1" y="3657600"/>
            <a:ext cx="4267200" cy="320039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100" y="3657600"/>
            <a:ext cx="4533900" cy="3198778"/>
          </a:xfrm>
          <a:prstGeom prst="rect">
            <a:avLst/>
          </a:prstGeom>
        </p:spPr>
      </p:pic>
    </p:spTree>
    <p:extLst>
      <p:ext uri="{BB962C8B-B14F-4D97-AF65-F5344CB8AC3E}">
        <p14:creationId xmlns:p14="http://schemas.microsoft.com/office/powerpoint/2010/main" val="2390372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0"/>
            <a:ext cx="8229600" cy="533400"/>
          </a:xfrm>
        </p:spPr>
        <p:txBody>
          <a:bodyPr>
            <a:normAutofit/>
          </a:bodyPr>
          <a:lstStyle/>
          <a:p>
            <a:r>
              <a:rPr lang="en-IN" sz="2400" b="1" dirty="0" smtClean="0">
                <a:latin typeface="Times New Roman" panose="02020603050405020304" pitchFamily="18" charset="0"/>
                <a:cs typeface="Times New Roman" panose="02020603050405020304" pitchFamily="18" charset="0"/>
              </a:rPr>
              <a:t>Algorithm Flowchart</a:t>
            </a:r>
            <a:endParaRPr lang="en-IN" sz="2400" b="1" dirty="0">
              <a:latin typeface="Times New Roman" panose="02020603050405020304" pitchFamily="18" charset="0"/>
              <a:cs typeface="Times New Roman" panose="02020603050405020304" pitchFamily="18" charset="0"/>
            </a:endParaRPr>
          </a:p>
        </p:txBody>
      </p:sp>
      <p:pic>
        <p:nvPicPr>
          <p:cNvPr id="9" name="Content Placeholder 7" descr="Screenshot (31).png"/>
          <p:cNvPicPr>
            <a:picLocks noGrp="1" noChangeAspect="1"/>
          </p:cNvPicPr>
          <p:nvPr>
            <p:ph idx="4294967295"/>
          </p:nvPr>
        </p:nvPicPr>
        <p:blipFill>
          <a:blip r:embed="rId2"/>
          <a:stretch>
            <a:fillRect/>
          </a:stretch>
        </p:blipFill>
        <p:spPr>
          <a:xfrm>
            <a:off x="0" y="533400"/>
            <a:ext cx="8229600" cy="63246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normAutofit/>
          </a:bodyPr>
          <a:lstStyle/>
          <a:p>
            <a:r>
              <a:rPr lang="en-IN" sz="2400" b="1" dirty="0" smtClean="0">
                <a:latin typeface="Times New Roman" panose="02020603050405020304" pitchFamily="18" charset="0"/>
                <a:cs typeface="Times New Roman" panose="02020603050405020304" pitchFamily="18" charset="0"/>
              </a:rPr>
              <a:t>Screen Shots</a:t>
            </a:r>
            <a:endParaRPr lang="en-IN" sz="2400"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
          </p:nvPr>
        </p:nvSpPr>
        <p:spPr/>
        <p:txBody>
          <a:bodyPr/>
          <a:lstStyle/>
          <a:p>
            <a:endParaRPr lang="en-IN"/>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457200" y="1600200"/>
            <a:ext cx="8229600" cy="4525963"/>
          </a:xfrm>
          <a:prstGeom prst="rect">
            <a:avLst/>
          </a:prstGeom>
        </p:spPr>
      </p:pic>
    </p:spTree>
    <p:extLst>
      <p:ext uri="{BB962C8B-B14F-4D97-AF65-F5344CB8AC3E}">
        <p14:creationId xmlns:p14="http://schemas.microsoft.com/office/powerpoint/2010/main" val="2730563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a:spLocks noGrp="1"/>
          </p:cNvSpPr>
          <p:nvPr>
            <p:ph idx="1"/>
          </p:nvPr>
        </p:nvSpPr>
        <p:spPr>
          <a:xfrm>
            <a:off x="457200" y="1600200"/>
            <a:ext cx="8229600" cy="4525963"/>
          </a:xfrm>
        </p:spPr>
        <p:txBody>
          <a:bodyPr/>
          <a:lstStyle/>
          <a:p>
            <a:endParaRPr lang="en-IN"/>
          </a:p>
        </p:txBody>
      </p:sp>
      <p:pic>
        <p:nvPicPr>
          <p:cNvPr id="15" name="Content Placeholder 8"/>
          <p:cNvPicPr>
            <a:picLocks noChangeAspect="1"/>
          </p:cNvPicPr>
          <p:nvPr/>
        </p:nvPicPr>
        <p:blipFill>
          <a:blip r:embed="rId2"/>
          <a:stretch>
            <a:fillRect/>
          </a:stretch>
        </p:blipFill>
        <p:spPr>
          <a:xfrm>
            <a:off x="457201" y="1600199"/>
            <a:ext cx="8229600" cy="4525963"/>
          </a:xfrm>
          <a:prstGeom prst="rect">
            <a:avLst/>
          </a:prstGeom>
        </p:spPr>
      </p:pic>
    </p:spTree>
    <p:extLst>
      <p:ext uri="{BB962C8B-B14F-4D97-AF65-F5344CB8AC3E}">
        <p14:creationId xmlns:p14="http://schemas.microsoft.com/office/powerpoint/2010/main" val="142464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54951" y="1600200"/>
            <a:ext cx="8229600" cy="4525963"/>
          </a:xfrm>
          <a:prstGeom prst="rect">
            <a:avLst/>
          </a:prstGeom>
        </p:spPr>
      </p:pic>
    </p:spTree>
    <p:extLst>
      <p:ext uri="{BB962C8B-B14F-4D97-AF65-F5344CB8AC3E}">
        <p14:creationId xmlns:p14="http://schemas.microsoft.com/office/powerpoint/2010/main" val="3468049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454950" y="1600199"/>
            <a:ext cx="8229601" cy="4493097"/>
          </a:xfrm>
          <a:prstGeom prst="rect">
            <a:avLst/>
          </a:prstGeom>
        </p:spPr>
      </p:pic>
    </p:spTree>
    <p:extLst>
      <p:ext uri="{BB962C8B-B14F-4D97-AF65-F5344CB8AC3E}">
        <p14:creationId xmlns:p14="http://schemas.microsoft.com/office/powerpoint/2010/main" val="2618856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67544" y="1556792"/>
            <a:ext cx="8229600" cy="4536504"/>
          </a:xfrm>
          <a:prstGeom prst="rect">
            <a:avLst/>
          </a:prstGeom>
        </p:spPr>
      </p:pic>
    </p:spTree>
    <p:extLst>
      <p:ext uri="{BB962C8B-B14F-4D97-AF65-F5344CB8AC3E}">
        <p14:creationId xmlns:p14="http://schemas.microsoft.com/office/powerpoint/2010/main" val="1233817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57200" y="1600199"/>
            <a:ext cx="8229601" cy="4565105"/>
          </a:xfrm>
          <a:prstGeom prst="rect">
            <a:avLst/>
          </a:prstGeom>
        </p:spPr>
      </p:pic>
    </p:spTree>
    <p:extLst>
      <p:ext uri="{BB962C8B-B14F-4D97-AF65-F5344CB8AC3E}">
        <p14:creationId xmlns:p14="http://schemas.microsoft.com/office/powerpoint/2010/main" val="1740275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ABSTRACT</a:t>
            </a:r>
            <a:endParaRPr lang="en-US" sz="24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normAutofit/>
          </a:bodyPr>
          <a:lstStyle/>
          <a:p>
            <a:r>
              <a:rPr lang="en-US" sz="2200" dirty="0"/>
              <a:t>The use of electronic cigarette (e-cigarette) is increasing among adolescents. This is problematic since consuming nicotine at an early age can cause harmful effects in developing teenager’s brain and </a:t>
            </a:r>
            <a:r>
              <a:rPr lang="en-US" sz="2200" dirty="0" smtClean="0"/>
              <a:t>health</a:t>
            </a:r>
          </a:p>
          <a:p>
            <a:r>
              <a:rPr lang="en-US" sz="2200" dirty="0" smtClean="0"/>
              <a:t>we proposes </a:t>
            </a:r>
            <a:r>
              <a:rPr lang="en-US" sz="2200" dirty="0"/>
              <a:t>prediction models that can be used to predict an individual </a:t>
            </a:r>
            <a:r>
              <a:rPr lang="en-US" sz="2200" dirty="0" smtClean="0"/>
              <a:t>cigarette </a:t>
            </a:r>
            <a:r>
              <a:rPr lang="en-US" sz="2200" dirty="0"/>
              <a:t>user’s </a:t>
            </a:r>
            <a:r>
              <a:rPr lang="en-US" sz="2200" dirty="0" smtClean="0"/>
              <a:t>intention </a:t>
            </a:r>
            <a:r>
              <a:rPr lang="en-US" sz="2200" dirty="0"/>
              <a:t>to smoke cigarettes, so that one can be early informed about the risk of going down the path of smoking </a:t>
            </a:r>
            <a:r>
              <a:rPr lang="en-US" sz="2200" dirty="0" smtClean="0"/>
              <a:t>cigarettes</a:t>
            </a:r>
            <a:endParaRPr lang="en-US" sz="2200" dirty="0"/>
          </a:p>
          <a:p>
            <a:r>
              <a:rPr lang="en-US" sz="2200" dirty="0"/>
              <a:t>To construct the prediction models, ﬁve machine learning (ML) algorithms are exploited and tested for their accuracy in predicting the intention to smoke cigarettes among never smokers using data from the 2018 National Youth Tobacco Survey (NYTS</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533400"/>
          </a:xfrm>
        </p:spPr>
        <p:txBody>
          <a:bodyPr>
            <a:normAutofit/>
          </a:bodyPr>
          <a:lstStyle/>
          <a:p>
            <a:r>
              <a:rPr lang="en-IN" sz="2400" b="1" dirty="0" smtClean="0">
                <a:latin typeface="Times New Roman" panose="02020603050405020304" pitchFamily="18" charset="0"/>
                <a:cs typeface="Times New Roman" panose="02020603050405020304" pitchFamily="18" charset="0"/>
              </a:rPr>
              <a:t>References</a:t>
            </a:r>
            <a:endParaRPr lang="en-IN" sz="24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200" y="533400"/>
            <a:ext cx="8229600" cy="5592763"/>
          </a:xfrm>
        </p:spPr>
        <p:txBody>
          <a:bodyPr>
            <a:normAutofit/>
          </a:bodyPr>
          <a:lstStyle/>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National Youth Tobacco Survey(NYTS) </a:t>
            </a:r>
            <a:r>
              <a:rPr lang="en-US" sz="2000" dirty="0">
                <a:latin typeface="Times New Roman" panose="02020603050405020304" pitchFamily="18" charset="0"/>
                <a:cs typeface="Times New Roman" panose="02020603050405020304" pitchFamily="18" charset="0"/>
              </a:rPr>
              <a:t>https://</a:t>
            </a:r>
            <a:r>
              <a:rPr lang="en-US" sz="2000" dirty="0" smtClean="0">
                <a:latin typeface="Times New Roman" panose="02020603050405020304" pitchFamily="18" charset="0"/>
                <a:cs typeface="Times New Roman" panose="02020603050405020304" pitchFamily="18" charset="0"/>
              </a:rPr>
              <a:t>www.cdc.gov/tobacco/data_statistics/surveys/nyts/index.htm </a:t>
            </a:r>
            <a:r>
              <a:rPr lang="en-US" sz="2000" dirty="0">
                <a:latin typeface="Times New Roman" panose="02020603050405020304" pitchFamily="18" charset="0"/>
                <a:cs typeface="Times New Roman" panose="02020603050405020304" pitchFamily="18" charset="0"/>
              </a:rPr>
              <a:t>Accessed: 2019-04-20. </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Murphy</a:t>
            </a:r>
            <a:r>
              <a:rPr lang="en-US" sz="2000" dirty="0">
                <a:latin typeface="Times New Roman" panose="02020603050405020304" pitchFamily="18" charset="0"/>
                <a:cs typeface="Times New Roman" panose="02020603050405020304" pitchFamily="18" charset="0"/>
              </a:rPr>
              <a:t>, K.P. Machine learning: a probabilistic perspective; MIT press, 2012. </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smtClean="0">
                <a:latin typeface="Times New Roman" panose="02020603050405020304" pitchFamily="18" charset="0"/>
                <a:cs typeface="Times New Roman" panose="02020603050405020304" pitchFamily="18" charset="0"/>
              </a:rPr>
              <a:t>Quinlan</a:t>
            </a:r>
            <a:r>
              <a:rPr lang="en-US" sz="2000" dirty="0">
                <a:latin typeface="Times New Roman" panose="02020603050405020304" pitchFamily="18" charset="0"/>
                <a:cs typeface="Times New Roman" panose="02020603050405020304" pitchFamily="18" charset="0"/>
              </a:rPr>
              <a:t>, J.R. Induction of decision trees. Machine learning 1986, 1, 81–106. </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Freund, </a:t>
            </a:r>
            <a:r>
              <a:rPr lang="en-US" sz="2000" dirty="0" smtClean="0">
                <a:latin typeface="Times New Roman" panose="02020603050405020304" pitchFamily="18" charset="0"/>
                <a:cs typeface="Times New Roman" panose="02020603050405020304" pitchFamily="18" charset="0"/>
              </a:rPr>
              <a:t>Y. </a:t>
            </a:r>
            <a:r>
              <a:rPr lang="en-US" sz="2000" dirty="0" err="1" smtClean="0">
                <a:latin typeface="Times New Roman" panose="02020603050405020304" pitchFamily="18" charset="0"/>
                <a:cs typeface="Times New Roman" panose="02020603050405020304" pitchFamily="18" charset="0"/>
              </a:rPr>
              <a:t>Schapire</a:t>
            </a:r>
            <a:r>
              <a:rPr lang="en-US" sz="2000" dirty="0" smtClean="0">
                <a:latin typeface="Times New Roman" panose="02020603050405020304" pitchFamily="18" charset="0"/>
                <a:cs typeface="Times New Roman" panose="02020603050405020304" pitchFamily="18" charset="0"/>
              </a:rPr>
              <a:t> others</a:t>
            </a:r>
            <a:r>
              <a:rPr lang="en-US" sz="2000" dirty="0">
                <a:latin typeface="Times New Roman" panose="02020603050405020304" pitchFamily="18" charset="0"/>
                <a:cs typeface="Times New Roman" panose="02020603050405020304" pitchFamily="18" charset="0"/>
              </a:rPr>
              <a:t>. Experiments with a new boosting </a:t>
            </a:r>
            <a:r>
              <a:rPr lang="en-US" sz="2000" dirty="0" smtClean="0">
                <a:latin typeface="Times New Roman" panose="02020603050405020304" pitchFamily="18" charset="0"/>
                <a:cs typeface="Times New Roman" panose="02020603050405020304" pitchFamily="18" charset="0"/>
              </a:rPr>
              <a:t>algorithm </a:t>
            </a:r>
            <a:r>
              <a:rPr lang="en-US" sz="2000" dirty="0" err="1" smtClean="0">
                <a:latin typeface="Times New Roman" panose="02020603050405020304" pitchFamily="18" charset="0"/>
                <a:cs typeface="Times New Roman" panose="02020603050405020304" pitchFamily="18" charset="0"/>
              </a:rPr>
              <a:t>icml</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Citeseer</a:t>
            </a:r>
            <a:r>
              <a:rPr lang="en-US" sz="2000" dirty="0">
                <a:latin typeface="Times New Roman" panose="02020603050405020304" pitchFamily="18" charset="0"/>
                <a:cs typeface="Times New Roman" panose="02020603050405020304" pitchFamily="18" charset="0"/>
              </a:rPr>
              <a:t>, 1996, Vol. 96, pp. 148–156</a:t>
            </a:r>
            <a:r>
              <a:rPr lang="en-US"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IN" sz="2000" dirty="0" err="1" smtClean="0">
                <a:latin typeface="Times New Roman" panose="02020603050405020304" pitchFamily="18" charset="0"/>
                <a:cs typeface="Times New Roman" panose="02020603050405020304" pitchFamily="18" charset="0"/>
              </a:rPr>
              <a:t>Yupu</a:t>
            </a:r>
            <a:r>
              <a:rPr lang="en-IN" sz="2000" dirty="0" smtClean="0">
                <a:latin typeface="Times New Roman" panose="02020603050405020304" pitchFamily="18" charset="0"/>
                <a:cs typeface="Times New Roman" panose="02020603050405020304" pitchFamily="18" charset="0"/>
              </a:rPr>
              <a:t> Zhang, </a:t>
            </a:r>
            <a:r>
              <a:rPr lang="en-IN" sz="2000" dirty="0" err="1" smtClean="0">
                <a:latin typeface="Times New Roman" panose="02020603050405020304" pitchFamily="18" charset="0"/>
                <a:cs typeface="Times New Roman" panose="02020603050405020304" pitchFamily="18" charset="0"/>
              </a:rPr>
              <a:t>Junnan</a:t>
            </a:r>
            <a:r>
              <a:rPr lang="en-IN" sz="2000" dirty="0" smtClean="0">
                <a:latin typeface="Times New Roman" panose="02020603050405020304" pitchFamily="18" charset="0"/>
                <a:cs typeface="Times New Roman" panose="02020603050405020304" pitchFamily="18" charset="0"/>
              </a:rPr>
              <a:t> Huang, Prediction of daily smoking behaviour based on decision tree machine learning, Feb 2019</a:t>
            </a:r>
          </a:p>
          <a:p>
            <a:pPr marL="457200" indent="-457200" algn="just">
              <a:buFont typeface="+mj-lt"/>
              <a:buAutoNum type="arabicPeriod"/>
            </a:pPr>
            <a:r>
              <a:rPr lang="en-IN" sz="2000" dirty="0" smtClean="0">
                <a:latin typeface="Times New Roman" panose="02020603050405020304" pitchFamily="18" charset="0"/>
                <a:cs typeface="Times New Roman" panose="02020603050405020304" pitchFamily="18" charset="0"/>
              </a:rPr>
              <a:t>J.H. Friedman, “Greedy Function approximation: a gradient boosting </a:t>
            </a:r>
            <a:r>
              <a:rPr lang="en-IN" sz="2000" dirty="0" err="1" smtClean="0">
                <a:latin typeface="Times New Roman" panose="02020603050405020304" pitchFamily="18" charset="0"/>
                <a:cs typeface="Times New Roman" panose="02020603050405020304" pitchFamily="18" charset="0"/>
              </a:rPr>
              <a:t>machine”,Annals</a:t>
            </a:r>
            <a:r>
              <a:rPr lang="en-IN" sz="2000" dirty="0" smtClean="0">
                <a:latin typeface="Times New Roman" panose="02020603050405020304" pitchFamily="18" charset="0"/>
                <a:cs typeface="Times New Roman" panose="02020603050405020304" pitchFamily="18" charset="0"/>
              </a:rPr>
              <a:t> of statistics, 2001, pp.1189-1232</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a:bodyPr>
          <a:lstStyle/>
          <a:p>
            <a:r>
              <a:rPr lang="en-US" sz="2400" b="1" dirty="0" smtClean="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800600"/>
          </a:xfrm>
        </p:spPr>
        <p:txBody>
          <a:bodyPr>
            <a:normAutofit/>
          </a:bodyPr>
          <a:lstStyle/>
          <a:p>
            <a:r>
              <a:rPr lang="en-US" sz="2200" dirty="0" smtClean="0"/>
              <a:t>Smoking is a major preventable cause of death in both developed and developing countries. The global smoking rate was estimated to be 23.7% in 2010. </a:t>
            </a:r>
          </a:p>
          <a:p>
            <a:r>
              <a:rPr lang="en-US" sz="2200" dirty="0" smtClean="0"/>
              <a:t>Tobacco dependence is a major cause of premature death, estimated at 6 million deaths per year. Maximum implementation of smoking cessation interventions can achieve greater lifesaving and economic benefits than most medical interventions for smoking-related diseases.</a:t>
            </a:r>
          </a:p>
          <a:p>
            <a:r>
              <a:rPr lang="en-US" sz="2200" dirty="0" smtClean="0"/>
              <a:t>To reduce the growing global burden of tobacco-related mortality and morbidity, and the impact of tobacco use on economic indicators, tobacco control has become a global public health imperative.</a:t>
            </a:r>
            <a:endParaRPr lang="en-US" sz="2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r>
              <a:rPr lang="en-US" sz="2400" b="1" dirty="0" smtClean="0">
                <a:latin typeface="Times New Roman" panose="02020603050405020304" pitchFamily="18" charset="0"/>
                <a:cs typeface="Times New Roman" panose="02020603050405020304" pitchFamily="18" charset="0"/>
              </a:rPr>
              <a:t>LITERATURE SURVEY</a:t>
            </a:r>
            <a:endParaRPr lang="en-US" sz="24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5646847"/>
              </p:ext>
            </p:extLst>
          </p:nvPr>
        </p:nvGraphicFramePr>
        <p:xfrm>
          <a:off x="0" y="533401"/>
          <a:ext cx="9144000" cy="6370320"/>
        </p:xfrm>
        <a:graphic>
          <a:graphicData uri="http://schemas.openxmlformats.org/drawingml/2006/table">
            <a:tbl>
              <a:tblPr firstRow="1" bandRow="1">
                <a:tableStyleId>{5C22544A-7EE6-4342-B048-85BDC9FD1C3A}</a:tableStyleId>
              </a:tblPr>
              <a:tblGrid>
                <a:gridCol w="2227188">
                  <a:extLst>
                    <a:ext uri="{9D8B030D-6E8A-4147-A177-3AD203B41FA5}">
                      <a16:colId xmlns:a16="http://schemas.microsoft.com/office/drawing/2014/main" val="20000"/>
                    </a:ext>
                  </a:extLst>
                </a:gridCol>
                <a:gridCol w="2189828">
                  <a:extLst>
                    <a:ext uri="{9D8B030D-6E8A-4147-A177-3AD203B41FA5}">
                      <a16:colId xmlns:a16="http://schemas.microsoft.com/office/drawing/2014/main" val="20001"/>
                    </a:ext>
                  </a:extLst>
                </a:gridCol>
                <a:gridCol w="2264549">
                  <a:extLst>
                    <a:ext uri="{9D8B030D-6E8A-4147-A177-3AD203B41FA5}">
                      <a16:colId xmlns:a16="http://schemas.microsoft.com/office/drawing/2014/main" val="20002"/>
                    </a:ext>
                  </a:extLst>
                </a:gridCol>
                <a:gridCol w="2462435">
                  <a:extLst>
                    <a:ext uri="{9D8B030D-6E8A-4147-A177-3AD203B41FA5}">
                      <a16:colId xmlns:a16="http://schemas.microsoft.com/office/drawing/2014/main" val="20003"/>
                    </a:ext>
                  </a:extLst>
                </a:gridCol>
              </a:tblGrid>
              <a:tr h="364881">
                <a:tc>
                  <a:txBody>
                    <a:bodyPr/>
                    <a:lstStyle/>
                    <a:p>
                      <a:pPr algn="l"/>
                      <a:r>
                        <a:rPr lang="en-US" sz="2000" dirty="0" smtClean="0">
                          <a:latin typeface="Times New Roman" panose="02020603050405020304" pitchFamily="18" charset="0"/>
                          <a:cs typeface="Times New Roman" panose="02020603050405020304" pitchFamily="18" charset="0"/>
                        </a:rPr>
                        <a:t>Title</a:t>
                      </a:r>
                      <a:endParaRPr lang="en-US"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smtClean="0">
                          <a:latin typeface="Times New Roman" panose="02020603050405020304" pitchFamily="18" charset="0"/>
                          <a:cs typeface="Times New Roman" panose="02020603050405020304" pitchFamily="18" charset="0"/>
                        </a:rPr>
                        <a:t>Author</a:t>
                      </a:r>
                      <a:endParaRPr lang="en-US"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smtClean="0">
                          <a:latin typeface="Times New Roman" panose="02020603050405020304" pitchFamily="18" charset="0"/>
                          <a:cs typeface="Times New Roman" panose="02020603050405020304" pitchFamily="18" charset="0"/>
                        </a:rPr>
                        <a:t>Existing</a:t>
                      </a:r>
                      <a:r>
                        <a:rPr lang="en-US" sz="2000" baseline="0" dirty="0" smtClean="0">
                          <a:latin typeface="Times New Roman" panose="02020603050405020304" pitchFamily="18" charset="0"/>
                          <a:cs typeface="Times New Roman" panose="02020603050405020304" pitchFamily="18" charset="0"/>
                        </a:rPr>
                        <a:t> System</a:t>
                      </a:r>
                      <a:endParaRPr lang="en-US" sz="2000" dirty="0">
                        <a:latin typeface="Times New Roman" panose="02020603050405020304" pitchFamily="18" charset="0"/>
                        <a:cs typeface="Times New Roman" panose="02020603050405020304" pitchFamily="18" charset="0"/>
                      </a:endParaRPr>
                    </a:p>
                  </a:txBody>
                  <a:tcPr/>
                </a:tc>
                <a:tc>
                  <a:txBody>
                    <a:bodyPr/>
                    <a:lstStyle/>
                    <a:p>
                      <a:pPr algn="l"/>
                      <a:r>
                        <a:rPr lang="en-US" sz="2000" dirty="0" smtClean="0">
                          <a:latin typeface="Times New Roman" panose="02020603050405020304" pitchFamily="18" charset="0"/>
                          <a:cs typeface="Times New Roman" panose="02020603050405020304" pitchFamily="18" charset="0"/>
                        </a:rPr>
                        <a:t>Proposed System</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523758">
                <a:tc>
                  <a:txBody>
                    <a:bodyPr/>
                    <a:lstStyle/>
                    <a:p>
                      <a:pPr algn="l"/>
                      <a:r>
                        <a:rPr lang="en-US" sz="2000" dirty="0" smtClean="0">
                          <a:latin typeface="Times New Roman" panose="02020603050405020304" pitchFamily="18" charset="0"/>
                          <a:cs typeface="Times New Roman" panose="02020603050405020304" pitchFamily="18" charset="0"/>
                        </a:rPr>
                        <a:t>A machine-learning approach for predicting success in smoking cessation intervention </a:t>
                      </a:r>
                    </a:p>
                    <a:p>
                      <a:pPr algn="l"/>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err="1" smtClean="0">
                          <a:latin typeface="Times New Roman" panose="02020603050405020304" pitchFamily="18" charset="0"/>
                          <a:cs typeface="Times New Roman" panose="02020603050405020304" pitchFamily="18" charset="0"/>
                        </a:rPr>
                        <a:t>Khishigsuren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Davagdorj</a:t>
                      </a:r>
                      <a:r>
                        <a:rPr lang="en-US" sz="2000" dirty="0" smtClean="0">
                          <a:latin typeface="Times New Roman" panose="02020603050405020304" pitchFamily="18" charset="0"/>
                          <a:cs typeface="Times New Roman" panose="02020603050405020304" pitchFamily="18" charset="0"/>
                        </a:rPr>
                        <a:t> , </a:t>
                      </a:r>
                      <a:r>
                        <a:rPr lang="en-US" sz="2000" dirty="0" err="1" smtClean="0">
                          <a:latin typeface="Times New Roman" panose="02020603050405020304" pitchFamily="18" charset="0"/>
                          <a:cs typeface="Times New Roman" panose="02020603050405020304" pitchFamily="18" charset="0"/>
                        </a:rPr>
                        <a:t>Jong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Seol</a:t>
                      </a:r>
                      <a:r>
                        <a:rPr lang="en-US" sz="2000" dirty="0" smtClean="0">
                          <a:latin typeface="Times New Roman" panose="02020603050405020304" pitchFamily="18" charset="0"/>
                          <a:cs typeface="Times New Roman" panose="02020603050405020304" pitchFamily="18" charset="0"/>
                        </a:rPr>
                        <a:t> Lee </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Existing</a:t>
                      </a:r>
                      <a:r>
                        <a:rPr lang="en-US" sz="2000" baseline="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system tends to shows</a:t>
                      </a:r>
                      <a:r>
                        <a:rPr lang="en-US" sz="2000" baseline="0" dirty="0" smtClean="0">
                          <a:latin typeface="Times New Roman" panose="02020603050405020304" pitchFamily="18" charset="0"/>
                          <a:cs typeface="Times New Roman" panose="02020603050405020304" pitchFamily="18" charset="0"/>
                        </a:rPr>
                        <a:t> Naive Bayes (NB), Logistics Regression(LR), with SMOTE borderline and has accuracy of  84%. </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The model provide prediction among imbalance</a:t>
                      </a:r>
                      <a:r>
                        <a:rPr lang="en-US" sz="2000" baseline="0" dirty="0" smtClean="0">
                          <a:latin typeface="Times New Roman" panose="02020603050405020304" pitchFamily="18" charset="0"/>
                          <a:cs typeface="Times New Roman" panose="02020603050405020304" pitchFamily="18" charset="0"/>
                        </a:rPr>
                        <a:t> data and do not use many machine learning algorithm</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10001"/>
                  </a:ext>
                </a:extLst>
              </a:tr>
              <a:tr h="3435960">
                <a:tc>
                  <a:txBody>
                    <a:bodyPr/>
                    <a:lstStyle/>
                    <a:p>
                      <a:pPr algn="l"/>
                      <a:r>
                        <a:rPr lang="en-US" sz="2000" dirty="0" smtClean="0">
                          <a:latin typeface="Times New Roman" panose="02020603050405020304" pitchFamily="18" charset="0"/>
                          <a:cs typeface="Times New Roman" panose="02020603050405020304" pitchFamily="18" charset="0"/>
                        </a:rPr>
                        <a:t>Cluster based rule discovery model for enhancement of Government’s tobacco control strategy </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err="1" smtClean="0">
                          <a:latin typeface="Times New Roman" panose="02020603050405020304" pitchFamily="18" charset="0"/>
                          <a:cs typeface="Times New Roman" panose="02020603050405020304" pitchFamily="18" charset="0"/>
                        </a:rPr>
                        <a:t>Shamsul</a:t>
                      </a:r>
                      <a:r>
                        <a:rPr lang="en-US" sz="2000" dirty="0" smtClean="0">
                          <a:latin typeface="Times New Roman" panose="02020603050405020304" pitchFamily="18" charset="0"/>
                          <a:cs typeface="Times New Roman" panose="02020603050405020304" pitchFamily="18" charset="0"/>
                        </a:rPr>
                        <a:t> Huda, </a:t>
                      </a:r>
                    </a:p>
                    <a:p>
                      <a:pPr algn="l"/>
                      <a:r>
                        <a:rPr lang="en-US" sz="2000" dirty="0" smtClean="0">
                          <a:latin typeface="Times New Roman" panose="02020603050405020304" pitchFamily="18" charset="0"/>
                          <a:cs typeface="Times New Roman" panose="02020603050405020304" pitchFamily="18" charset="0"/>
                        </a:rPr>
                        <a:t>John </a:t>
                      </a:r>
                      <a:r>
                        <a:rPr lang="en-US" sz="2000" dirty="0" err="1" smtClean="0">
                          <a:latin typeface="Times New Roman" panose="02020603050405020304" pitchFamily="18" charset="0"/>
                          <a:cs typeface="Times New Roman" panose="02020603050405020304" pitchFamily="18" charset="0"/>
                        </a:rPr>
                        <a:t>Yearwood</a:t>
                      </a:r>
                      <a:r>
                        <a:rPr lang="en-US" sz="2000" dirty="0" smtClean="0">
                          <a:latin typeface="Times New Roman" panose="02020603050405020304" pitchFamily="18" charset="0"/>
                          <a:cs typeface="Times New Roman" panose="02020603050405020304" pitchFamily="18" charset="0"/>
                        </a:rPr>
                        <a:t>, </a:t>
                      </a:r>
                    </a:p>
                    <a:p>
                      <a:pPr algn="l"/>
                      <a:r>
                        <a:rPr lang="en-US" sz="2000" dirty="0" smtClean="0">
                          <a:latin typeface="Times New Roman" panose="02020603050405020304" pitchFamily="18" charset="0"/>
                          <a:cs typeface="Times New Roman" panose="02020603050405020304" pitchFamily="18" charset="0"/>
                        </a:rPr>
                        <a:t>Ron Borland</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This</a:t>
                      </a:r>
                      <a:r>
                        <a:rPr lang="en-US" sz="2000" baseline="0" dirty="0" smtClean="0">
                          <a:latin typeface="Times New Roman" panose="02020603050405020304" pitchFamily="18" charset="0"/>
                          <a:cs typeface="Times New Roman" panose="02020603050405020304" pitchFamily="18" charset="0"/>
                        </a:rPr>
                        <a:t> model </a:t>
                      </a:r>
                      <a:r>
                        <a:rPr lang="en-US" sz="2000" dirty="0" smtClean="0">
                          <a:latin typeface="Times New Roman" panose="02020603050405020304" pitchFamily="18" charset="0"/>
                          <a:cs typeface="Times New Roman" panose="02020603050405020304" pitchFamily="18" charset="0"/>
                        </a:rPr>
                        <a:t> proposed a cluster based rule discovery model (CRDM) for generation of more compact and simplified rules for the enhancement of tobacco control policy. </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The</a:t>
                      </a:r>
                      <a:r>
                        <a:rPr lang="en-US" sz="2000" baseline="0" dirty="0" smtClean="0">
                          <a:latin typeface="Times New Roman" panose="02020603050405020304" pitchFamily="18" charset="0"/>
                          <a:cs typeface="Times New Roman" panose="02020603050405020304" pitchFamily="18" charset="0"/>
                        </a:rPr>
                        <a:t> model instead of dealing with knowledge based learning provide binary classification of data.</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4294566530"/>
              </p:ext>
            </p:extLst>
          </p:nvPr>
        </p:nvGraphicFramePr>
        <p:xfrm>
          <a:off x="0" y="0"/>
          <a:ext cx="9144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29123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latin typeface="Times New Roman" panose="02020603050405020304" pitchFamily="18" charset="0"/>
                          <a:cs typeface="Times New Roman" panose="02020603050405020304" pitchFamily="18" charset="0"/>
                        </a:rPr>
                        <a:t> Prediction of Daily Smoking Behavior Based on Decision Tree Machine Learning Algorithm</a:t>
                      </a:r>
                    </a:p>
                    <a:p>
                      <a:pPr algn="l"/>
                      <a:endParaRPr lang="en-US" sz="2000" b="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1">
                        <a:lumMod val="40000"/>
                        <a:lumOff val="60000"/>
                      </a:schemeClr>
                    </a:solidFill>
                  </a:tcPr>
                </a:tc>
                <a:tc>
                  <a:txBody>
                    <a:bodyPr/>
                    <a:lstStyle/>
                    <a:p>
                      <a:pPr algn="l"/>
                      <a:r>
                        <a:rPr lang="en-US" sz="2000" b="0" dirty="0" err="1" smtClean="0">
                          <a:solidFill>
                            <a:schemeClr val="tx1"/>
                          </a:solidFill>
                          <a:latin typeface="Times New Roman" panose="02020603050405020304" pitchFamily="18" charset="0"/>
                          <a:cs typeface="Times New Roman" panose="02020603050405020304" pitchFamily="18" charset="0"/>
                        </a:rPr>
                        <a:t>Yupu</a:t>
                      </a:r>
                      <a:r>
                        <a:rPr lang="en-US" sz="2000" b="0" dirty="0" smtClean="0">
                          <a:solidFill>
                            <a:schemeClr val="tx1"/>
                          </a:solidFill>
                          <a:latin typeface="Times New Roman" panose="02020603050405020304" pitchFamily="18" charset="0"/>
                          <a:cs typeface="Times New Roman" panose="02020603050405020304" pitchFamily="18" charset="0"/>
                        </a:rPr>
                        <a:t> Zhang, </a:t>
                      </a:r>
                      <a:r>
                        <a:rPr lang="en-US" sz="2000" b="0" dirty="0" err="1" smtClean="0">
                          <a:solidFill>
                            <a:schemeClr val="tx1"/>
                          </a:solidFill>
                          <a:latin typeface="Times New Roman" panose="02020603050405020304" pitchFamily="18" charset="0"/>
                          <a:cs typeface="Times New Roman" panose="02020603050405020304" pitchFamily="18" charset="0"/>
                        </a:rPr>
                        <a:t>Jinhai</a:t>
                      </a:r>
                      <a:r>
                        <a:rPr lang="en-US" sz="2000" b="0" dirty="0" smtClean="0">
                          <a:solidFill>
                            <a:schemeClr val="tx1"/>
                          </a:solidFill>
                          <a:latin typeface="Times New Roman" panose="02020603050405020304" pitchFamily="18" charset="0"/>
                          <a:cs typeface="Times New Roman" panose="02020603050405020304" pitchFamily="18" charset="0"/>
                        </a:rPr>
                        <a:t> Liu, </a:t>
                      </a:r>
                      <a:r>
                        <a:rPr lang="en-US" sz="2000" b="0" dirty="0" err="1" smtClean="0">
                          <a:solidFill>
                            <a:schemeClr val="tx1"/>
                          </a:solidFill>
                          <a:latin typeface="Times New Roman" panose="02020603050405020304" pitchFamily="18" charset="0"/>
                          <a:cs typeface="Times New Roman" panose="02020603050405020304" pitchFamily="18" charset="0"/>
                        </a:rPr>
                        <a:t>Zhihang</a:t>
                      </a:r>
                      <a:r>
                        <a:rPr lang="en-US" sz="2000" b="0" dirty="0" smtClean="0">
                          <a:solidFill>
                            <a:schemeClr val="tx1"/>
                          </a:solidFill>
                          <a:latin typeface="Times New Roman" panose="02020603050405020304" pitchFamily="18" charset="0"/>
                          <a:cs typeface="Times New Roman" panose="02020603050405020304" pitchFamily="18" charset="0"/>
                        </a:rPr>
                        <a:t> Zhang, </a:t>
                      </a:r>
                      <a:r>
                        <a:rPr lang="en-US" sz="2000" b="0" dirty="0" err="1" smtClean="0">
                          <a:solidFill>
                            <a:schemeClr val="tx1"/>
                          </a:solidFill>
                          <a:latin typeface="Times New Roman" panose="02020603050405020304" pitchFamily="18" charset="0"/>
                          <a:cs typeface="Times New Roman" panose="02020603050405020304" pitchFamily="18" charset="0"/>
                        </a:rPr>
                        <a:t>Junnan</a:t>
                      </a:r>
                      <a:r>
                        <a:rPr lang="en-US" sz="2000" b="0" dirty="0" smtClean="0">
                          <a:solidFill>
                            <a:schemeClr val="tx1"/>
                          </a:solidFill>
                          <a:latin typeface="Times New Roman" panose="02020603050405020304" pitchFamily="18" charset="0"/>
                          <a:cs typeface="Times New Roman" panose="02020603050405020304" pitchFamily="18" charset="0"/>
                        </a:rPr>
                        <a:t> Huang</a:t>
                      </a:r>
                      <a:endParaRPr lang="en-US" sz="20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l"/>
                      <a:r>
                        <a:rPr lang="en-US" sz="2000" b="0" dirty="0" smtClean="0">
                          <a:solidFill>
                            <a:schemeClr val="tx1"/>
                          </a:solidFill>
                          <a:latin typeface="Times New Roman" panose="02020603050405020304" pitchFamily="18" charset="0"/>
                          <a:cs typeface="Times New Roman" panose="02020603050405020304" pitchFamily="18" charset="0"/>
                        </a:rPr>
                        <a:t>The existing model includes feature extraction module and decision tree module (</a:t>
                      </a:r>
                      <a:r>
                        <a:rPr lang="en-US" sz="2000" b="0" dirty="0" err="1" smtClean="0">
                          <a:solidFill>
                            <a:schemeClr val="tx1"/>
                          </a:solidFill>
                          <a:latin typeface="Times New Roman" panose="02020603050405020304" pitchFamily="18" charset="0"/>
                          <a:cs typeface="Times New Roman" panose="02020603050405020304" pitchFamily="18" charset="0"/>
                        </a:rPr>
                        <a:t>XGBoost</a:t>
                      </a:r>
                      <a:r>
                        <a:rPr lang="en-US" sz="2000" b="0" dirty="0" smtClean="0">
                          <a:solidFill>
                            <a:schemeClr val="tx1"/>
                          </a:solidFill>
                          <a:latin typeface="Times New Roman" panose="02020603050405020304" pitchFamily="18" charset="0"/>
                          <a:cs typeface="Times New Roman" panose="02020603050405020304" pitchFamily="18" charset="0"/>
                        </a:rPr>
                        <a:t>), which have been verified by data.</a:t>
                      </a:r>
                      <a:endParaRPr lang="en-US" sz="20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l"/>
                      <a:r>
                        <a:rPr lang="en-US" sz="2000" b="0" dirty="0" smtClean="0">
                          <a:solidFill>
                            <a:schemeClr val="tx1"/>
                          </a:solidFill>
                          <a:latin typeface="Times New Roman" panose="02020603050405020304" pitchFamily="18" charset="0"/>
                          <a:cs typeface="Times New Roman" panose="02020603050405020304" pitchFamily="18" charset="0"/>
                        </a:rPr>
                        <a:t>The model we proposed includes</a:t>
                      </a:r>
                    </a:p>
                    <a:p>
                      <a:pPr algn="l"/>
                      <a:r>
                        <a:rPr lang="en-US" sz="2000" b="0" dirty="0" smtClean="0">
                          <a:solidFill>
                            <a:schemeClr val="tx1"/>
                          </a:solidFill>
                          <a:latin typeface="Times New Roman" panose="02020603050405020304" pitchFamily="18" charset="0"/>
                          <a:cs typeface="Times New Roman" panose="02020603050405020304" pitchFamily="18" charset="0"/>
                        </a:rPr>
                        <a:t>Gradient</a:t>
                      </a:r>
                      <a:r>
                        <a:rPr lang="en-US" sz="2000" b="0" baseline="0" dirty="0" smtClean="0">
                          <a:solidFill>
                            <a:schemeClr val="tx1"/>
                          </a:solidFill>
                          <a:latin typeface="Times New Roman" panose="02020603050405020304" pitchFamily="18" charset="0"/>
                          <a:cs typeface="Times New Roman" panose="02020603050405020304" pitchFamily="18" charset="0"/>
                        </a:rPr>
                        <a:t> Boosting Classifier Which is a slow learner, based on convergence although get good performance</a:t>
                      </a:r>
                      <a:endParaRPr lang="en-US" sz="20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0000"/>
                  </a:ext>
                </a:extLst>
              </a:tr>
              <a:tr h="1659699">
                <a:tc>
                  <a:txBody>
                    <a:bodyPr/>
                    <a:lstStyle/>
                    <a:p>
                      <a:pPr algn="l"/>
                      <a:r>
                        <a:rPr lang="en-US" sz="2000" dirty="0" smtClean="0">
                          <a:latin typeface="Times New Roman" panose="02020603050405020304" pitchFamily="18" charset="0"/>
                          <a:cs typeface="Times New Roman" panose="02020603050405020304" pitchFamily="18" charset="0"/>
                        </a:rPr>
                        <a:t>Data mining technique for the Enhanced Smoking Cessation management system</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Abdullah H. </a:t>
                      </a:r>
                      <a:r>
                        <a:rPr lang="en-US" sz="2000" dirty="0" err="1" smtClean="0">
                          <a:latin typeface="Times New Roman" panose="02020603050405020304" pitchFamily="18" charset="0"/>
                          <a:cs typeface="Times New Roman" panose="02020603050405020304" pitchFamily="18" charset="0"/>
                        </a:rPr>
                        <a:t>Alsharif</a:t>
                      </a:r>
                      <a:r>
                        <a:rPr lang="en-US" sz="2000" dirty="0" smtClean="0">
                          <a:latin typeface="Times New Roman" panose="02020603050405020304" pitchFamily="18" charset="0"/>
                          <a:cs typeface="Times New Roman" panose="02020603050405020304" pitchFamily="18" charset="0"/>
                        </a:rPr>
                        <a:t> ,</a:t>
                      </a:r>
                    </a:p>
                    <a:p>
                      <a:pPr algn="l"/>
                      <a:r>
                        <a:rPr lang="en-US" sz="2000" dirty="0" smtClean="0">
                          <a:latin typeface="Times New Roman" panose="02020603050405020304" pitchFamily="18" charset="0"/>
                          <a:cs typeface="Times New Roman" panose="02020603050405020304" pitchFamily="18" charset="0"/>
                        </a:rPr>
                        <a:t>Nada Philip</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Data mining technique to detect smoking behavior and provide smoking therapy</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pPr algn="l"/>
                      <a:r>
                        <a:rPr lang="en-US" sz="2000" dirty="0" smtClean="0">
                          <a:latin typeface="Times New Roman" panose="02020603050405020304" pitchFamily="18" charset="0"/>
                          <a:cs typeface="Times New Roman" panose="02020603050405020304" pitchFamily="18" charset="0"/>
                        </a:rPr>
                        <a:t>Mathematical  technique to detect smoking behavior and provide control strategy.</a:t>
                      </a:r>
                      <a:endParaRPr lang="en-US" sz="2000"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extLst>
                  <a:ext uri="{0D108BD9-81ED-4DB2-BD59-A6C34878D82A}">
                    <a16:rowId xmlns:a16="http://schemas.microsoft.com/office/drawing/2014/main" val="10001"/>
                  </a:ext>
                </a:extLst>
              </a:tr>
              <a:tr h="2286000">
                <a:tc>
                  <a:txBody>
                    <a:bodyPr/>
                    <a:lstStyle/>
                    <a:p>
                      <a:pPr algn="l"/>
                      <a:r>
                        <a:rPr lang="en-US" sz="2000" dirty="0" smtClean="0">
                          <a:solidFill>
                            <a:schemeClr val="tx1"/>
                          </a:solidFill>
                          <a:latin typeface="Times New Roman" panose="02020603050405020304" pitchFamily="18" charset="0"/>
                          <a:cs typeface="Times New Roman" panose="02020603050405020304" pitchFamily="18" charset="0"/>
                        </a:rPr>
                        <a:t>Smoking Probability and Cigarettes Consumption of Chinese People</a:t>
                      </a:r>
                      <a:endParaRPr lang="en-US" sz="200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l"/>
                      <a:r>
                        <a:rPr lang="en-US" sz="2000" dirty="0" smtClean="0">
                          <a:solidFill>
                            <a:schemeClr val="tx1"/>
                          </a:solidFill>
                          <a:latin typeface="Times New Roman" panose="02020603050405020304" pitchFamily="18" charset="0"/>
                          <a:cs typeface="Times New Roman" panose="02020603050405020304" pitchFamily="18" charset="0"/>
                        </a:rPr>
                        <a:t>Chen </a:t>
                      </a:r>
                      <a:r>
                        <a:rPr lang="en-US" sz="2000" dirty="0" err="1" smtClean="0">
                          <a:solidFill>
                            <a:schemeClr val="tx1"/>
                          </a:solidFill>
                          <a:latin typeface="Times New Roman" panose="02020603050405020304" pitchFamily="18" charset="0"/>
                          <a:cs typeface="Times New Roman" panose="02020603050405020304" pitchFamily="18" charset="0"/>
                        </a:rPr>
                        <a:t>Ke</a:t>
                      </a:r>
                      <a:r>
                        <a:rPr lang="en-US" sz="2000" dirty="0" smtClean="0">
                          <a:solidFill>
                            <a:schemeClr val="tx1"/>
                          </a:solidFill>
                          <a:latin typeface="Times New Roman" panose="02020603050405020304" pitchFamily="18" charset="0"/>
                          <a:cs typeface="Times New Roman" panose="02020603050405020304" pitchFamily="18" charset="0"/>
                        </a:rPr>
                        <a:t>,</a:t>
                      </a:r>
                    </a:p>
                    <a:p>
                      <a:pPr algn="l"/>
                      <a:r>
                        <a:rPr lang="en-US" sz="2000" dirty="0" err="1" smtClean="0">
                          <a:solidFill>
                            <a:schemeClr val="tx1"/>
                          </a:solidFill>
                          <a:latin typeface="Times New Roman" panose="02020603050405020304" pitchFamily="18" charset="0"/>
                          <a:cs typeface="Times New Roman" panose="02020603050405020304" pitchFamily="18" charset="0"/>
                        </a:rPr>
                        <a:t>Gao</a:t>
                      </a:r>
                      <a:r>
                        <a:rPr lang="en-US" sz="2000" dirty="0" smtClean="0">
                          <a:solidFill>
                            <a:schemeClr val="tx1"/>
                          </a:solidFill>
                          <a:latin typeface="Times New Roman" panose="02020603050405020304" pitchFamily="18" charset="0"/>
                          <a:cs typeface="Times New Roman" panose="02020603050405020304" pitchFamily="18" charset="0"/>
                        </a:rPr>
                        <a:t> Ying</a:t>
                      </a:r>
                      <a:endParaRPr lang="en-US" sz="200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l"/>
                      <a:r>
                        <a:rPr lang="en-US" sz="2000" dirty="0" smtClean="0">
                          <a:solidFill>
                            <a:schemeClr val="tx1"/>
                          </a:solidFill>
                          <a:latin typeface="Times New Roman" panose="02020603050405020304" pitchFamily="18" charset="0"/>
                          <a:cs typeface="Times New Roman" panose="02020603050405020304" pitchFamily="18" charset="0"/>
                        </a:rPr>
                        <a:t>Price elasticity of demand is calculated which is recommend to support making policy of tobacco control</a:t>
                      </a:r>
                      <a:endParaRPr lang="en-US" sz="200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l"/>
                      <a:r>
                        <a:rPr lang="en-US" sz="2000" dirty="0" smtClean="0">
                          <a:solidFill>
                            <a:schemeClr val="tx1"/>
                          </a:solidFill>
                          <a:latin typeface="Times New Roman" panose="02020603050405020304" pitchFamily="18" charset="0"/>
                          <a:cs typeface="Times New Roman" panose="02020603050405020304" pitchFamily="18" charset="0"/>
                        </a:rPr>
                        <a:t>Classify the type of tobacco consumer and find smoking behavior. </a:t>
                      </a:r>
                      <a:endParaRPr lang="en-US" sz="200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EXISTING SYSTEM</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40768"/>
            <a:ext cx="8229600" cy="6126833"/>
          </a:xfrm>
        </p:spPr>
        <p:txBody>
          <a:bodyPr>
            <a:normAutofit/>
          </a:bodyPr>
          <a:lstStyle/>
          <a:p>
            <a:pPr>
              <a:buNone/>
            </a:pPr>
            <a:r>
              <a:rPr lang="en-US" sz="2200" dirty="0" smtClean="0"/>
              <a:t>The present system provides valuable information on tobacco smoking trends among youths, where it shows</a:t>
            </a:r>
          </a:p>
          <a:p>
            <a:pPr marL="514350" indent="-514350">
              <a:buFont typeface="+mj-lt"/>
              <a:buAutoNum type="arabicPeriod"/>
            </a:pPr>
            <a:r>
              <a:rPr lang="en-US" sz="2200" dirty="0" smtClean="0"/>
              <a:t>Country/state which has most number of smokers</a:t>
            </a:r>
          </a:p>
          <a:p>
            <a:pPr marL="514350" indent="-514350">
              <a:buFont typeface="+mj-lt"/>
              <a:buAutoNum type="arabicPeriod"/>
            </a:pPr>
            <a:r>
              <a:rPr lang="en-US" sz="2200" dirty="0" smtClean="0"/>
              <a:t>Comparison of youth tobacco smokers between male and female</a:t>
            </a:r>
          </a:p>
          <a:p>
            <a:pPr marL="514350" indent="-514350">
              <a:buFont typeface="+mj-lt"/>
              <a:buAutoNum type="arabicPeriod"/>
            </a:pPr>
            <a:r>
              <a:rPr lang="en-US" sz="2200" dirty="0" smtClean="0"/>
              <a:t>Percentage of smokers who wants to quit the Tobacco</a:t>
            </a:r>
            <a:endParaRPr lang="en-US" sz="2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DRAWBACKS</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484784"/>
            <a:ext cx="8229600" cy="5373217"/>
          </a:xfrm>
        </p:spPr>
        <p:txBody>
          <a:bodyPr>
            <a:normAutofit/>
          </a:bodyPr>
          <a:lstStyle/>
          <a:p>
            <a:r>
              <a:rPr lang="en-US" sz="2200" dirty="0" smtClean="0"/>
              <a:t>Does not provide prediction over more number of parameters.</a:t>
            </a:r>
          </a:p>
          <a:p>
            <a:r>
              <a:rPr lang="en-US" sz="2200" dirty="0" smtClean="0"/>
              <a:t>This Big data can be analyzed using a machine learning algorithm.</a:t>
            </a:r>
          </a:p>
          <a:p>
            <a:r>
              <a:rPr lang="en-US" sz="2200" dirty="0" smtClean="0"/>
              <a:t>Batch processing or stream processing of Big data cannot be done.</a:t>
            </a:r>
          </a:p>
          <a:p>
            <a:r>
              <a:rPr lang="en-US" sz="2200" dirty="0" smtClean="0"/>
              <a:t>Accuracy obtained using machine learning algorithm is must effective than those provided.</a:t>
            </a:r>
            <a:endParaRPr lang="en-US" sz="2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anose="02020603050405020304" pitchFamily="18" charset="0"/>
                <a:cs typeface="Times New Roman" panose="02020603050405020304" pitchFamily="18" charset="0"/>
              </a:rPr>
              <a:t>PROPOSED SYSTEM</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None/>
            </a:pP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ALGORITHMS USED:</a:t>
            </a:r>
            <a:r>
              <a:rPr lang="en-US" sz="2000" dirty="0" smtClean="0">
                <a:latin typeface="Times New Roman" panose="02020603050405020304" pitchFamily="18" charset="0"/>
                <a:cs typeface="Times New Roman" panose="02020603050405020304" pitchFamily="18" charset="0"/>
              </a:rPr>
              <a:t>  </a:t>
            </a:r>
          </a:p>
          <a:p>
            <a:pPr>
              <a:buNone/>
            </a:pPr>
            <a:r>
              <a:rPr lang="en-US" sz="2000" b="1" dirty="0" smtClean="0">
                <a:latin typeface="Times New Roman" panose="02020603050405020304" pitchFamily="18" charset="0"/>
                <a:cs typeface="Times New Roman" panose="02020603050405020304" pitchFamily="18" charset="0"/>
              </a:rPr>
              <a:t>     	</a:t>
            </a:r>
          </a:p>
          <a:p>
            <a:pPr lvl="2"/>
            <a:r>
              <a:rPr lang="en-US" sz="2000" dirty="0" smtClean="0">
                <a:latin typeface="Times New Roman" panose="02020603050405020304" pitchFamily="18" charset="0"/>
                <a:cs typeface="Times New Roman" panose="02020603050405020304" pitchFamily="18" charset="0"/>
              </a:rPr>
              <a:t>Gaussian Naive Bayes Classiﬁer</a:t>
            </a:r>
          </a:p>
          <a:p>
            <a:pPr lvl="2"/>
            <a:r>
              <a:rPr lang="en-US" sz="2000" dirty="0" smtClean="0">
                <a:latin typeface="Times New Roman" panose="02020603050405020304" pitchFamily="18" charset="0"/>
                <a:cs typeface="Times New Roman" panose="02020603050405020304" pitchFamily="18" charset="0"/>
              </a:rPr>
              <a:t>Decision Tree Classiﬁer</a:t>
            </a:r>
          </a:p>
          <a:p>
            <a:pPr lvl="2"/>
            <a:r>
              <a:rPr lang="en-US" sz="2000" dirty="0" smtClean="0">
                <a:latin typeface="Times New Roman" panose="02020603050405020304" pitchFamily="18" charset="0"/>
                <a:cs typeface="Times New Roman" panose="02020603050405020304" pitchFamily="18" charset="0"/>
              </a:rPr>
              <a:t>Random Forest Classifier</a:t>
            </a:r>
            <a:endParaRPr lang="en-US" sz="2000" dirty="0">
              <a:latin typeface="Times New Roman" panose="02020603050405020304" pitchFamily="18" charset="0"/>
              <a:cs typeface="Times New Roman" panose="02020603050405020304" pitchFamily="18" charset="0"/>
            </a:endParaRPr>
          </a:p>
          <a:p>
            <a:pPr lvl="2"/>
            <a:r>
              <a:rPr lang="en-US" sz="2000" dirty="0" smtClean="0">
                <a:latin typeface="Times New Roman" panose="02020603050405020304" pitchFamily="18" charset="0"/>
                <a:cs typeface="Times New Roman" panose="02020603050405020304" pitchFamily="18" charset="0"/>
              </a:rPr>
              <a:t>Gradient Boosting Classifier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1714</Words>
  <Application>Microsoft Office PowerPoint</Application>
  <PresentationFormat>On-screen Show (4:3)</PresentationFormat>
  <Paragraphs>173</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Times New Roman</vt:lpstr>
      <vt:lpstr>Wingdings</vt:lpstr>
      <vt:lpstr>Office Theme</vt:lpstr>
      <vt:lpstr>Machine Learning Approach for Predicting the Smoking Behavior Among Adolescents </vt:lpstr>
      <vt:lpstr>OBJECTIVE</vt:lpstr>
      <vt:lpstr>ABSTRACT</vt:lpstr>
      <vt:lpstr>INTRODUCTION</vt:lpstr>
      <vt:lpstr>LITERATURE SURVEY</vt:lpstr>
      <vt:lpstr>PowerPoint Presentation</vt:lpstr>
      <vt:lpstr>EXISTING SYSTEM</vt:lpstr>
      <vt:lpstr>DRAWBACKS</vt:lpstr>
      <vt:lpstr>PROPOSED SYSTEM</vt:lpstr>
      <vt:lpstr> Gaussian Naive Bayes Classiﬁer</vt:lpstr>
      <vt:lpstr>Decision Tree Classifier</vt:lpstr>
      <vt:lpstr>Random Forest Classifier</vt:lpstr>
      <vt:lpstr>Gradient Boosting Classifier</vt:lpstr>
      <vt:lpstr>System Architecture</vt:lpstr>
      <vt:lpstr>Schematic Representation of Modules</vt:lpstr>
      <vt:lpstr>Business Understanding</vt:lpstr>
      <vt:lpstr>Data Understanding</vt:lpstr>
      <vt:lpstr>Data Preparation</vt:lpstr>
      <vt:lpstr>Modeling</vt:lpstr>
      <vt:lpstr>Evaluation</vt:lpstr>
      <vt:lpstr>Classification report</vt:lpstr>
      <vt:lpstr>Confusion Matrix</vt:lpstr>
      <vt:lpstr>Algorithm Flowchart</vt:lpstr>
      <vt:lpstr>Screen Shots</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sony</dc:creator>
  <cp:lastModifiedBy>Ganpath Lakhara</cp:lastModifiedBy>
  <cp:revision>145</cp:revision>
  <dcterms:created xsi:type="dcterms:W3CDTF">2006-08-16T00:00:00Z</dcterms:created>
  <dcterms:modified xsi:type="dcterms:W3CDTF">2020-09-22T05:18:37Z</dcterms:modified>
</cp:coreProperties>
</file>